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1"/>
  </p:notesMasterIdLst>
  <p:sldIdLst>
    <p:sldId id="859" r:id="rId2"/>
    <p:sldId id="986" r:id="rId3"/>
    <p:sldId id="991" r:id="rId4"/>
    <p:sldId id="992" r:id="rId5"/>
    <p:sldId id="993" r:id="rId6"/>
    <p:sldId id="994" r:id="rId7"/>
    <p:sldId id="995" r:id="rId8"/>
    <p:sldId id="996" r:id="rId9"/>
    <p:sldId id="997" r:id="rId10"/>
    <p:sldId id="998" r:id="rId11"/>
    <p:sldId id="999" r:id="rId12"/>
    <p:sldId id="1005" r:id="rId13"/>
    <p:sldId id="1006" r:id="rId14"/>
    <p:sldId id="1007" r:id="rId15"/>
    <p:sldId id="1008" r:id="rId16"/>
    <p:sldId id="1001" r:id="rId17"/>
    <p:sldId id="987" r:id="rId18"/>
    <p:sldId id="1002" r:id="rId19"/>
    <p:sldId id="1003" r:id="rId20"/>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615" autoAdjust="0"/>
    <p:restoredTop sz="94606" autoAdjust="0"/>
  </p:normalViewPr>
  <p:slideViewPr>
    <p:cSldViewPr>
      <p:cViewPr>
        <p:scale>
          <a:sx n="75" d="100"/>
          <a:sy n="75" d="100"/>
        </p:scale>
        <p:origin x="2010" y="87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1" d="100"/>
          <a:sy n="81" d="100"/>
        </p:scale>
        <p:origin x="-3876"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2025/6/30</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738664"/>
          </a:xfrm>
        </p:spPr>
        <p:txBody>
          <a:bodyPr wrap="square">
            <a:spAutoFit/>
          </a:bodyPr>
          <a:lstStyle>
            <a:lvl1pPr marL="0" indent="0" algn="just">
              <a:lnSpc>
                <a:spcPct val="150000"/>
              </a:lnSpc>
              <a:spcBef>
                <a:spcPts val="0"/>
              </a:spcBef>
              <a:buFontTx/>
              <a:buNone/>
              <a:tabLst>
                <a:tab pos="5645150" algn="l"/>
                <a:tab pos="9862820" algn="l"/>
              </a:tabLst>
              <a:defRPr sz="28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951190" y="-27384"/>
            <a:ext cx="5924259" cy="39878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实验班提优</a:t>
            </a:r>
            <a:r>
              <a:rPr lang="zh-CN" altLang="en-US" sz="2000" dirty="0" smtClean="0">
                <a:solidFill>
                  <a:prstClr val="black"/>
                </a:solidFill>
                <a:latin typeface="楷体" panose="02010609060101010101" pitchFamily="49" charset="-122"/>
                <a:ea typeface="楷体" panose="02010609060101010101" pitchFamily="49" charset="-122"/>
              </a:rPr>
              <a:t>训练五年级上册英语译林版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2025/6/30</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 Id="rId5" Type="http://schemas.openxmlformats.org/officeDocument/2006/relationships/image" Target="../media/image12.png"/><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0" y="1820431"/>
            <a:ext cx="12192000" cy="2215991"/>
          </a:xfrm>
          <a:prstGeom prst="rect">
            <a:avLst/>
          </a:prstGeom>
          <a:noFill/>
        </p:spPr>
        <p:txBody>
          <a:bodyPr wrap="square" rtlCol="0">
            <a:spAutoFit/>
          </a:bodyPr>
          <a:lstStyle/>
          <a:p>
            <a:pPr algn="ctr" eaLnBrk="1" fontAlgn="auto">
              <a:lnSpc>
                <a:spcPct val="150000"/>
              </a:lnSpc>
              <a:spcBef>
                <a:spcPts val="0"/>
              </a:spcBef>
              <a:spcAft>
                <a:spcPts val="0"/>
              </a:spcAft>
            </a:pPr>
            <a:r>
              <a:rPr lang="en-US" altLang="zh-CN" sz="5200" dirty="0">
                <a:solidFill>
                  <a:srgbClr val="70AD47">
                    <a:lumMod val="75000"/>
                  </a:srgbClr>
                </a:solidFill>
                <a:ea typeface="楷体" panose="02010609060101010101" pitchFamily="49" charset="-122"/>
                <a:cs typeface="Times New Roman" panose="02020603050405020304" pitchFamily="18" charset="0"/>
              </a:rPr>
              <a:t>Unit  8  At Christmas</a:t>
            </a:r>
            <a:r>
              <a:rPr lang="en-US" altLang="zh-CN" sz="5200" dirty="0" smtClean="0">
                <a:solidFill>
                  <a:srgbClr val="70AD47">
                    <a:lumMod val="75000"/>
                  </a:srgbClr>
                </a:solidFill>
                <a:ea typeface="楷体" panose="02010609060101010101" pitchFamily="49" charset="-122"/>
                <a:cs typeface="Times New Roman" panose="02020603050405020304" pitchFamily="18" charset="0"/>
              </a:rPr>
              <a:t/>
            </a:r>
            <a:br>
              <a:rPr lang="en-US" altLang="zh-CN" sz="5200" dirty="0" smtClean="0">
                <a:solidFill>
                  <a:srgbClr val="70AD47">
                    <a:lumMod val="75000"/>
                  </a:srgbClr>
                </a:solidFill>
                <a:ea typeface="楷体" panose="02010609060101010101" pitchFamily="49" charset="-122"/>
                <a:cs typeface="Times New Roman" panose="02020603050405020304" pitchFamily="18" charset="0"/>
              </a:rPr>
            </a:br>
            <a:r>
              <a:rPr lang="en-US" altLang="zh-CN" sz="4000" dirty="0">
                <a:solidFill>
                  <a:prstClr val="black"/>
                </a:solidFill>
                <a:cs typeface="Times New Roman" panose="02020603050405020304" pitchFamily="18" charset="0"/>
              </a:rPr>
              <a:t>Period 3</a:t>
            </a:r>
            <a:r>
              <a:rPr lang="zh-CN" altLang="en-US" sz="4000" dirty="0">
                <a:solidFill>
                  <a:prstClr val="black"/>
                </a:solidFill>
                <a:cs typeface="Times New Roman" panose="02020603050405020304" pitchFamily="18" charset="0"/>
              </a:rPr>
              <a:t>　</a:t>
            </a:r>
            <a:r>
              <a:rPr lang="en-US" altLang="zh-CN" sz="4000" dirty="0">
                <a:solidFill>
                  <a:prstClr val="black"/>
                </a:solidFill>
                <a:cs typeface="Times New Roman" panose="02020603050405020304" pitchFamily="18" charset="0"/>
              </a:rPr>
              <a:t>Sound </a:t>
            </a:r>
            <a:r>
              <a:rPr lang="en-US" altLang="zh-CN" sz="4000" dirty="0" smtClean="0">
                <a:solidFill>
                  <a:prstClr val="black"/>
                </a:solidFill>
                <a:cs typeface="Times New Roman" panose="02020603050405020304" pitchFamily="18" charset="0"/>
              </a:rPr>
              <a:t>time-Cartoon </a:t>
            </a:r>
            <a:r>
              <a:rPr lang="en-US" altLang="zh-CN" sz="4000" dirty="0">
                <a:solidFill>
                  <a:prstClr val="black"/>
                </a:solidFill>
                <a:cs typeface="Times New Roman" panose="02020603050405020304" pitchFamily="18" charset="0"/>
              </a:rPr>
              <a:t>time</a:t>
            </a:r>
            <a:endParaRPr lang="zh-CN" altLang="en-US" sz="4000" dirty="0">
              <a:solidFill>
                <a:prstClr val="black"/>
              </a:solidFill>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677656"/>
          </a:xfrm>
        </p:spPr>
        <p:txBody>
          <a:bodyPr/>
          <a:lstStyle/>
          <a:p>
            <a:pPr hangingPunct="0">
              <a:spcAft>
                <a:spcPts val="0"/>
              </a:spcAft>
              <a:tabLst>
                <a:tab pos="630555" algn="l"/>
                <a:tab pos="3150870" algn="l"/>
                <a:tab pos="6391275" algn="l"/>
              </a:tabLst>
            </a:pP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 are some stockings on the bed.</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改为单数句</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There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 the bed.</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eat Christmas pudding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Christmas.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对画线部分提问</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r>
              <a:rPr lang="en-US" altLang="zh-CN"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ea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rPr>
              <a:t>at Christmas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
        <p:nvSpPr>
          <p:cNvPr id="3" name="文本框 2"/>
          <p:cNvSpPr txBox="1"/>
          <p:nvPr/>
        </p:nvSpPr>
        <p:spPr>
          <a:xfrm>
            <a:off x="1802779" y="1450280"/>
            <a:ext cx="2060179" cy="523220"/>
          </a:xfrm>
          <a:prstGeom prst="rect">
            <a:avLst/>
          </a:prstGeom>
          <a:noFill/>
        </p:spPr>
        <p:txBody>
          <a:bodyPr wrap="none" rtlCol="0">
            <a:spAutoFit/>
          </a:bodyPr>
          <a:lstStyle/>
          <a:p>
            <a:pPr algn="ctr"/>
            <a:r>
              <a:rPr lang="en-US" altLang="zh-CN" dirty="0"/>
              <a:t>is a stocking</a:t>
            </a:r>
            <a:endParaRPr lang="zh-CN" altLang="en-US" sz="2800" b="1" kern="100" dirty="0">
              <a:solidFill>
                <a:srgbClr val="FF0000"/>
              </a:solidFill>
              <a:cs typeface="Times New Roman" panose="02020603050405020304" pitchFamily="18" charset="0"/>
            </a:endParaRPr>
          </a:p>
        </p:txBody>
      </p:sp>
      <p:sp>
        <p:nvSpPr>
          <p:cNvPr id="4" name="文本框 3"/>
          <p:cNvSpPr txBox="1"/>
          <p:nvPr/>
        </p:nvSpPr>
        <p:spPr>
          <a:xfrm>
            <a:off x="910630" y="2695138"/>
            <a:ext cx="3350597" cy="523220"/>
          </a:xfrm>
          <a:prstGeom prst="rect">
            <a:avLst/>
          </a:prstGeom>
          <a:noFill/>
        </p:spPr>
        <p:txBody>
          <a:bodyPr wrap="none" rtlCol="0">
            <a:spAutoFit/>
          </a:bodyPr>
          <a:lstStyle/>
          <a:p>
            <a:pPr algn="ctr"/>
            <a:r>
              <a:rPr lang="en-US" altLang="zh-CN" dirty="0"/>
              <a:t>What </a:t>
            </a:r>
            <a:r>
              <a:rPr lang="en-US" altLang="zh-CN" dirty="0" smtClean="0"/>
              <a:t>        do </a:t>
            </a:r>
            <a:r>
              <a:rPr lang="en-US" altLang="zh-CN" dirty="0"/>
              <a:t>you do</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8509893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57494"/>
          </a:xfrm>
        </p:spPr>
        <p:txBody>
          <a:bodyPr/>
          <a:lstStyle/>
          <a:p>
            <a:pPr hangingPunct="0">
              <a:lnSpc>
                <a:spcPct val="130000"/>
              </a:lnSpc>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五、 从方框中选择合适的句子</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补全对话。</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有一项多余</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That’s very special</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特别的</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What do you want to buy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I’m going to write my wishes</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祝福</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 it.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How about you</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 What does she do at weekend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 Christmas is coming.</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a:spLocks/>
          </p:cNvSpPr>
          <p:nvPr/>
        </p:nvSpPr>
        <p:spPr bwMode="auto">
          <a:xfrm>
            <a:off x="334566" y="4653136"/>
            <a:ext cx="11485848" cy="2090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30555" algn="l"/>
                <a:tab pos="3150870" algn="l"/>
                <a:tab pos="639127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F36B64"/>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smtClean="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Let’s go to buy some</a:t>
            </a:r>
            <a:r>
              <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Christmas gifts for our parents.</a:t>
            </a:r>
          </a:p>
          <a:p>
            <a:pPr eaLnBrk="1" hangingPunct="0">
              <a:spcAft>
                <a:spcPts val="0"/>
              </a:spcAft>
              <a:tabLst>
                <a:tab pos="630555" algn="l"/>
                <a:tab pos="3150870" algn="l"/>
                <a:tab pos="6391275" algn="l"/>
              </a:tabLst>
            </a:pPr>
            <a:endPar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630555" algn="l"/>
                <a:tab pos="3150870" algn="l"/>
                <a:tab pos="6391275" algn="l"/>
              </a:tabLst>
            </a:pPr>
            <a:endPar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630555" algn="l"/>
                <a:tab pos="3150870" algn="l"/>
                <a:tab pos="6391275" algn="l"/>
              </a:tabLst>
            </a:pPr>
            <a:endPar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630555" algn="l"/>
                <a:tab pos="3150870" algn="l"/>
                <a:tab pos="6391275" algn="l"/>
              </a:tabLst>
            </a:pPr>
            <a:endPar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630555" algn="l"/>
                <a:tab pos="3150870" algn="l"/>
                <a:tab pos="6391275" algn="l"/>
              </a:tabLst>
            </a:pPr>
            <a:endParaRPr lang="zh-CN"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262558" y="5301208"/>
            <a:ext cx="11305256" cy="1384995"/>
          </a:xfrm>
          <a:prstGeom prst="rect">
            <a:avLst/>
          </a:prstGeom>
        </p:spPr>
        <p:txBody>
          <a:bodyPr wrap="square">
            <a:spAutoFit/>
          </a:bodyPr>
          <a:lstStyle/>
          <a:p>
            <a:pPr algn="just">
              <a:lnSpc>
                <a:spcPct val="150000"/>
              </a:lnSpc>
              <a:spcAft>
                <a:spcPts val="0"/>
              </a:spcAft>
            </a:pPr>
            <a:r>
              <a:rPr lang="zh-CN" altLang="zh-CN" dirty="0">
                <a:cs typeface="Times New Roman" panose="02020603050405020304" pitchFamily="18" charset="0"/>
              </a:rPr>
              <a:t>由下句</a:t>
            </a:r>
            <a:r>
              <a:rPr lang="en-US" altLang="zh-CN" dirty="0">
                <a:cs typeface="Times New Roman" panose="02020603050405020304" pitchFamily="18" charset="0"/>
              </a:rPr>
              <a:t>“</a:t>
            </a:r>
            <a:r>
              <a:rPr lang="zh-CN" altLang="zh-CN" dirty="0">
                <a:cs typeface="Times New Roman" panose="02020603050405020304" pitchFamily="18" charset="0"/>
              </a:rPr>
              <a:t>让我们去给父母买些圣诞礼物吧</a:t>
            </a:r>
            <a:r>
              <a:rPr lang="en-US" altLang="zh-CN" dirty="0">
                <a:cs typeface="Times New Roman" panose="02020603050405020304" pitchFamily="18" charset="0"/>
              </a:rPr>
              <a:t>”</a:t>
            </a:r>
            <a:r>
              <a:rPr lang="zh-CN" altLang="zh-CN" dirty="0">
                <a:cs typeface="Times New Roman" panose="02020603050405020304" pitchFamily="18" charset="0"/>
              </a:rPr>
              <a:t>可知，这句与圣诞节有关，故选</a:t>
            </a:r>
            <a:r>
              <a:rPr lang="en-US" altLang="zh-CN" dirty="0">
                <a:cs typeface="Times New Roman" panose="02020603050405020304" pitchFamily="18" charset="0"/>
              </a:rPr>
              <a:t>F</a:t>
            </a:r>
            <a:r>
              <a:rPr lang="zh-CN" altLang="zh-CN" dirty="0">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7" name="文本框 6"/>
          <p:cNvSpPr txBox="1"/>
          <p:nvPr/>
        </p:nvSpPr>
        <p:spPr>
          <a:xfrm>
            <a:off x="1586472" y="4789858"/>
            <a:ext cx="404278" cy="523220"/>
          </a:xfrm>
          <a:prstGeom prst="rect">
            <a:avLst/>
          </a:prstGeom>
          <a:noFill/>
        </p:spPr>
        <p:txBody>
          <a:bodyPr wrap="none" rtlCol="0">
            <a:spAutoFit/>
          </a:bodyPr>
          <a:lstStyle/>
          <a:p>
            <a:pPr algn="ctr"/>
            <a:r>
              <a:rPr lang="en-US" altLang="zh-CN" dirty="0"/>
              <a:t>F</a:t>
            </a:r>
            <a:endParaRPr lang="zh-CN" altLang="en-US" sz="2800" b="1" kern="100" dirty="0">
              <a:solidFill>
                <a:srgbClr val="FF0000"/>
              </a:solidFill>
              <a:cs typeface="Times New Roman" panose="02020603050405020304" pitchFamily="18" charset="0"/>
            </a:endParaRPr>
          </a:p>
        </p:txBody>
      </p:sp>
      <p:sp>
        <p:nvSpPr>
          <p:cNvPr id="9" name="矩形 8"/>
          <p:cNvSpPr/>
          <p:nvPr/>
        </p:nvSpPr>
        <p:spPr bwMode="auto">
          <a:xfrm>
            <a:off x="360854" y="1412776"/>
            <a:ext cx="10414872" cy="3240360"/>
          </a:xfrm>
          <a:prstGeom prst="rect">
            <a:avLst/>
          </a:prstGeom>
          <a:noFill/>
          <a:ln w="19050" algn="ctr">
            <a:solidFill>
              <a:srgbClr val="003300"/>
            </a:solidFill>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Tree>
    <p:extLst>
      <p:ext uri="{BB962C8B-B14F-4D97-AF65-F5344CB8AC3E}">
        <p14:creationId xmlns:p14="http://schemas.microsoft.com/office/powerpoint/2010/main" val="3308593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tabLst>
                <a:tab pos="630555" algn="l"/>
                <a:tab pos="3150870" algn="l"/>
                <a:tab pos="639127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That’s very special</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特别的</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What do you want to buy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I’m going to write my wishes</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祝福</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 it.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How about you</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 What does she do at weekend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 Christmas is coming.</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bwMode="auto">
          <a:xfrm>
            <a:off x="374700" y="908720"/>
            <a:ext cx="7200800" cy="3744416"/>
          </a:xfrm>
          <a:prstGeom prst="rect">
            <a:avLst/>
          </a:prstGeom>
          <a:noFill/>
          <a:ln w="19050" algn="ctr">
            <a:solidFill>
              <a:schemeClr val="tx1"/>
            </a:solidFill>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4" name="内容占位符 1"/>
          <p:cNvSpPr txBox="1">
            <a:spLocks/>
          </p:cNvSpPr>
          <p:nvPr/>
        </p:nvSpPr>
        <p:spPr bwMode="auto">
          <a:xfrm>
            <a:off x="360854" y="4545701"/>
            <a:ext cx="11485848" cy="656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30555" algn="l"/>
                <a:tab pos="3150870" algn="l"/>
                <a:tab pos="639127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F36B64"/>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mtClean="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a:t>
            </a:r>
            <a:r>
              <a:rPr lang="zh-CN"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360854" y="5284365"/>
            <a:ext cx="11547787" cy="1384995"/>
          </a:xfrm>
          <a:prstGeom prst="rect">
            <a:avLst/>
          </a:prstGeom>
        </p:spPr>
        <p:txBody>
          <a:bodyPr wrap="square">
            <a:spAutoFit/>
          </a:bodyPr>
          <a:lstStyle/>
          <a:p>
            <a:pPr algn="just">
              <a:lnSpc>
                <a:spcPct val="150000"/>
              </a:lnSpc>
              <a:spcAft>
                <a:spcPts val="0"/>
              </a:spcAft>
            </a:pPr>
            <a:r>
              <a:rPr lang="zh-CN" altLang="zh-CN" dirty="0">
                <a:cs typeface="Times New Roman" panose="02020603050405020304" pitchFamily="18" charset="0"/>
              </a:rPr>
              <a:t>由下句</a:t>
            </a:r>
            <a:r>
              <a:rPr lang="en-US" altLang="zh-CN" dirty="0">
                <a:cs typeface="Times New Roman" panose="02020603050405020304" pitchFamily="18" charset="0"/>
              </a:rPr>
              <a:t>“</a:t>
            </a:r>
            <a:r>
              <a:rPr lang="zh-CN" altLang="zh-CN" dirty="0">
                <a:cs typeface="Times New Roman" panose="02020603050405020304" pitchFamily="18" charset="0"/>
              </a:rPr>
              <a:t>我想给爸爸买些茶，给妈妈买条围巾</a:t>
            </a:r>
            <a:r>
              <a:rPr lang="en-US" altLang="zh-CN" dirty="0">
                <a:cs typeface="Times New Roman" panose="02020603050405020304" pitchFamily="18" charset="0"/>
              </a:rPr>
              <a:t>”</a:t>
            </a:r>
            <a:r>
              <a:rPr lang="zh-CN" altLang="zh-CN" dirty="0">
                <a:cs typeface="Times New Roman" panose="02020603050405020304" pitchFamily="18" charset="0"/>
              </a:rPr>
              <a:t>可知，这句是在询问想买什么，故选</a:t>
            </a:r>
            <a:r>
              <a:rPr lang="en-US" altLang="zh-CN" dirty="0">
                <a:cs typeface="Times New Roman" panose="02020603050405020304" pitchFamily="18" charset="0"/>
              </a:rPr>
              <a:t>B</a:t>
            </a:r>
            <a:r>
              <a:rPr lang="zh-CN" altLang="zh-CN" dirty="0">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6" name="文本框 5"/>
          <p:cNvSpPr txBox="1"/>
          <p:nvPr/>
        </p:nvSpPr>
        <p:spPr>
          <a:xfrm>
            <a:off x="1630710" y="4679916"/>
            <a:ext cx="423514" cy="523220"/>
          </a:xfrm>
          <a:prstGeom prst="rect">
            <a:avLst/>
          </a:prstGeom>
          <a:noFill/>
        </p:spPr>
        <p:txBody>
          <a:bodyPr wrap="none" rtlCol="0">
            <a:spAutoFit/>
          </a:bodyPr>
          <a:lstStyle/>
          <a:p>
            <a:pPr algn="ctr"/>
            <a:r>
              <a:rPr lang="en-US" altLang="zh-CN" dirty="0"/>
              <a:t>B</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36174924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tabLst>
                <a:tab pos="630555" algn="l"/>
                <a:tab pos="3150870" algn="l"/>
                <a:tab pos="639127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That’s very special</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特别的</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What do you want to buy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I’m going to write my wishes</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祝福</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 it.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How about you</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 What does she do at weekend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 Christmas is coming.</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bwMode="auto">
          <a:xfrm>
            <a:off x="374700" y="908720"/>
            <a:ext cx="7200800" cy="3744416"/>
          </a:xfrm>
          <a:prstGeom prst="rect">
            <a:avLst/>
          </a:prstGeom>
          <a:noFill/>
          <a:ln w="19050" algn="ctr">
            <a:solidFill>
              <a:schemeClr val="tx1"/>
            </a:solidFill>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6" name="内容占位符 1"/>
          <p:cNvSpPr txBox="1">
            <a:spLocks/>
          </p:cNvSpPr>
          <p:nvPr/>
        </p:nvSpPr>
        <p:spPr bwMode="auto">
          <a:xfrm>
            <a:off x="360854" y="4509120"/>
            <a:ext cx="11485848" cy="19538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30555" algn="l"/>
                <a:tab pos="3150870" algn="l"/>
                <a:tab pos="639127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want to buy some tea for my father and a scarf for my mother. </a:t>
            </a:r>
            <a:r>
              <a:rPr lang="en-US" altLang="zh-CN" dirty="0" smtClean="0">
                <a:solidFill>
                  <a:srgbClr val="F36B64"/>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smtClean="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_____</a:t>
            </a:r>
            <a:r>
              <a:rPr lang="zh-CN"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630555" algn="l"/>
                <a:tab pos="3150870" algn="l"/>
                <a:tab pos="6391275" algn="l"/>
              </a:tabLst>
            </a:pP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630555" algn="l"/>
                <a:tab pos="3150870" algn="l"/>
                <a:tab pos="6391275" algn="l"/>
              </a:tabLst>
            </a:pP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矩形 6"/>
          <p:cNvSpPr/>
          <p:nvPr/>
        </p:nvSpPr>
        <p:spPr>
          <a:xfrm>
            <a:off x="335084" y="5138681"/>
            <a:ext cx="11584144" cy="1384995"/>
          </a:xfrm>
          <a:prstGeom prst="rect">
            <a:avLst/>
          </a:prstGeom>
        </p:spPr>
        <p:txBody>
          <a:bodyPr wrap="square">
            <a:spAutoFit/>
          </a:bodyPr>
          <a:lstStyle/>
          <a:p>
            <a:pPr algn="just">
              <a:lnSpc>
                <a:spcPct val="150000"/>
              </a:lnSpc>
              <a:spcAft>
                <a:spcPts val="0"/>
              </a:spcAft>
            </a:pPr>
            <a:r>
              <a:rPr lang="zh-CN" altLang="zh-CN" dirty="0">
                <a:cs typeface="Times New Roman" panose="02020603050405020304" pitchFamily="18" charset="0"/>
              </a:rPr>
              <a:t>由下句</a:t>
            </a:r>
            <a:r>
              <a:rPr lang="en-US" altLang="zh-CN" dirty="0">
                <a:cs typeface="Times New Roman" panose="02020603050405020304" pitchFamily="18" charset="0"/>
              </a:rPr>
              <a:t>“</a:t>
            </a:r>
            <a:r>
              <a:rPr lang="zh-CN" altLang="zh-CN" dirty="0">
                <a:cs typeface="Times New Roman" panose="02020603050405020304" pitchFamily="18" charset="0"/>
              </a:rPr>
              <a:t>我想买一张圣诞贺卡</a:t>
            </a:r>
            <a:r>
              <a:rPr lang="en-US" altLang="zh-CN" dirty="0">
                <a:cs typeface="Times New Roman" panose="02020603050405020304" pitchFamily="18" charset="0"/>
              </a:rPr>
              <a:t>”</a:t>
            </a:r>
            <a:r>
              <a:rPr lang="zh-CN" altLang="zh-CN" dirty="0">
                <a:cs typeface="Times New Roman" panose="02020603050405020304" pitchFamily="18" charset="0"/>
              </a:rPr>
              <a:t>可知，这句是在询问对方想买什么，为避免重复，提问用</a:t>
            </a:r>
            <a:r>
              <a:rPr lang="en-US" altLang="zh-CN" dirty="0">
                <a:cs typeface="Times New Roman" panose="02020603050405020304" pitchFamily="18" charset="0"/>
              </a:rPr>
              <a:t>“How about you</a:t>
            </a:r>
            <a:r>
              <a:rPr lang="zh-CN" altLang="zh-CN" dirty="0">
                <a:cs typeface="Times New Roman" panose="02020603050405020304" pitchFamily="18" charset="0"/>
              </a:rPr>
              <a:t>？</a:t>
            </a:r>
            <a:r>
              <a:rPr lang="en-US" altLang="zh-CN" dirty="0">
                <a:cs typeface="Times New Roman" panose="02020603050405020304" pitchFamily="18" charset="0"/>
              </a:rPr>
              <a:t>”</a:t>
            </a:r>
            <a:r>
              <a:rPr lang="zh-CN" altLang="zh-CN" dirty="0">
                <a:cs typeface="Times New Roman" panose="02020603050405020304" pitchFamily="18" charset="0"/>
              </a:rPr>
              <a:t>，故选</a:t>
            </a:r>
            <a:r>
              <a:rPr lang="en-US" altLang="zh-CN" dirty="0">
                <a:cs typeface="Times New Roman" panose="02020603050405020304" pitchFamily="18" charset="0"/>
              </a:rPr>
              <a:t>D</a:t>
            </a:r>
            <a:r>
              <a:rPr lang="zh-CN" altLang="zh-CN" dirty="0">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10" name="文本框 9"/>
          <p:cNvSpPr txBox="1"/>
          <p:nvPr/>
        </p:nvSpPr>
        <p:spPr>
          <a:xfrm>
            <a:off x="10938742" y="4671720"/>
            <a:ext cx="444352" cy="523220"/>
          </a:xfrm>
          <a:prstGeom prst="rect">
            <a:avLst/>
          </a:prstGeom>
          <a:noFill/>
        </p:spPr>
        <p:txBody>
          <a:bodyPr wrap="none" rtlCol="0">
            <a:spAutoFit/>
          </a:bodyPr>
          <a:lstStyle/>
          <a:p>
            <a:pPr algn="ctr"/>
            <a:r>
              <a:rPr lang="en-US" altLang="zh-CN" dirty="0"/>
              <a:t>D</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23026469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tabLst>
                <a:tab pos="630555" algn="l"/>
                <a:tab pos="3150870" algn="l"/>
                <a:tab pos="639127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That’s very special</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特别的</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What do you want to buy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I’m going to write my wishes</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祝福</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 it.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How about you</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 What does she do at weekend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 Christmas is coming.</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bwMode="auto">
          <a:xfrm>
            <a:off x="374700" y="908720"/>
            <a:ext cx="7200800" cy="3744416"/>
          </a:xfrm>
          <a:prstGeom prst="rect">
            <a:avLst/>
          </a:prstGeom>
          <a:noFill/>
          <a:ln w="19050" algn="ctr">
            <a:solidFill>
              <a:schemeClr val="tx1"/>
            </a:solidFill>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4" name="内容占位符 1"/>
          <p:cNvSpPr txBox="1">
            <a:spLocks/>
          </p:cNvSpPr>
          <p:nvPr/>
        </p:nvSpPr>
        <p:spPr bwMode="auto">
          <a:xfrm>
            <a:off x="360854" y="4514344"/>
            <a:ext cx="11485848"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30555" algn="l"/>
                <a:tab pos="3150870" algn="l"/>
                <a:tab pos="639127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want to buy a Christmas card.</a:t>
            </a:r>
            <a:endParaRPr lang="zh-CN"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630555" algn="l"/>
                <a:tab pos="3150870" algn="l"/>
                <a:tab pos="6391275" algn="l"/>
              </a:tabLst>
            </a:pPr>
            <a:r>
              <a:rPr lang="en-US" altLang="zh-CN" dirty="0" smtClean="0">
                <a:solidFill>
                  <a:srgbClr val="F36B64"/>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smtClean="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a:t>
            </a:r>
            <a:r>
              <a:rPr lang="zh-CN"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336620" y="5858688"/>
            <a:ext cx="10009112" cy="738664"/>
          </a:xfrm>
          <a:prstGeom prst="rect">
            <a:avLst/>
          </a:prstGeom>
        </p:spPr>
        <p:txBody>
          <a:bodyPr wrap="square">
            <a:spAutoFit/>
          </a:bodyPr>
          <a:lstStyle/>
          <a:p>
            <a:pPr algn="just">
              <a:lnSpc>
                <a:spcPct val="150000"/>
              </a:lnSpc>
              <a:spcAft>
                <a:spcPts val="0"/>
              </a:spcAft>
            </a:pPr>
            <a:r>
              <a:rPr lang="zh-CN" altLang="zh-CN" dirty="0">
                <a:cs typeface="Times New Roman" panose="02020603050405020304" pitchFamily="18" charset="0"/>
              </a:rPr>
              <a:t>由上句</a:t>
            </a:r>
            <a:r>
              <a:rPr lang="en-US" altLang="zh-CN" dirty="0">
                <a:cs typeface="Times New Roman" panose="02020603050405020304" pitchFamily="18" charset="0"/>
              </a:rPr>
              <a:t>“</a:t>
            </a:r>
            <a:r>
              <a:rPr lang="zh-CN" altLang="zh-CN" dirty="0">
                <a:cs typeface="Times New Roman" panose="02020603050405020304" pitchFamily="18" charset="0"/>
              </a:rPr>
              <a:t>想买圣诞贺卡</a:t>
            </a:r>
            <a:r>
              <a:rPr lang="en-US" altLang="zh-CN" dirty="0">
                <a:cs typeface="Times New Roman" panose="02020603050405020304" pitchFamily="18" charset="0"/>
              </a:rPr>
              <a:t>”</a:t>
            </a:r>
            <a:r>
              <a:rPr lang="zh-CN" altLang="zh-CN" dirty="0">
                <a:cs typeface="Times New Roman" panose="02020603050405020304" pitchFamily="18" charset="0"/>
              </a:rPr>
              <a:t>可知，这句与圣诞贺卡有关，故选</a:t>
            </a:r>
            <a:r>
              <a:rPr lang="en-US" altLang="zh-CN" dirty="0">
                <a:cs typeface="Times New Roman" panose="02020603050405020304" pitchFamily="18" charset="0"/>
              </a:rPr>
              <a:t>C</a:t>
            </a:r>
            <a:r>
              <a:rPr lang="zh-CN" altLang="zh-CN" dirty="0">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9" name="文本框 8"/>
          <p:cNvSpPr txBox="1"/>
          <p:nvPr/>
        </p:nvSpPr>
        <p:spPr>
          <a:xfrm>
            <a:off x="838622" y="5282044"/>
            <a:ext cx="444352" cy="523220"/>
          </a:xfrm>
          <a:prstGeom prst="rect">
            <a:avLst/>
          </a:prstGeom>
          <a:noFill/>
        </p:spPr>
        <p:txBody>
          <a:bodyPr wrap="none" rtlCol="0">
            <a:spAutoFit/>
          </a:bodyPr>
          <a:lstStyle/>
          <a:p>
            <a:pPr algn="ctr"/>
            <a:r>
              <a:rPr lang="en-US" altLang="zh-CN" dirty="0"/>
              <a:t>C</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37341694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tabLst>
                <a:tab pos="630555" algn="l"/>
                <a:tab pos="3150870" algn="l"/>
                <a:tab pos="639127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That’s very special</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特别的</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What do you want to buy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I’m going to write my wishes</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祝福</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 it.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How about you</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 What does she do at weekend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 Christmas is coming.</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bwMode="auto">
          <a:xfrm>
            <a:off x="374700" y="908720"/>
            <a:ext cx="7200800" cy="3744416"/>
          </a:xfrm>
          <a:prstGeom prst="rect">
            <a:avLst/>
          </a:prstGeom>
          <a:noFill/>
          <a:ln w="19050" algn="ctr">
            <a:solidFill>
              <a:schemeClr val="tx1"/>
            </a:solidFill>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4" name="内容占位符 1"/>
          <p:cNvSpPr txBox="1">
            <a:spLocks/>
          </p:cNvSpPr>
          <p:nvPr/>
        </p:nvSpPr>
        <p:spPr bwMode="auto">
          <a:xfrm>
            <a:off x="360854" y="4581128"/>
            <a:ext cx="11485848"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30555" algn="l"/>
                <a:tab pos="3150870" algn="l"/>
                <a:tab pos="639127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F36B64"/>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mtClean="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___</a:t>
            </a:r>
            <a:r>
              <a:rPr lang="zh-CN"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630555" algn="l"/>
                <a:tab pos="3150870" algn="l"/>
                <a:tab pos="639127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Yes. I think my parents will like it very much.</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360854" y="5877272"/>
            <a:ext cx="9522618" cy="738664"/>
          </a:xfrm>
          <a:prstGeom prst="rect">
            <a:avLst/>
          </a:prstGeom>
        </p:spPr>
        <p:txBody>
          <a:bodyPr wrap="square">
            <a:spAutoFit/>
          </a:bodyPr>
          <a:lstStyle/>
          <a:p>
            <a:pPr algn="just">
              <a:lnSpc>
                <a:spcPct val="150000"/>
              </a:lnSpc>
              <a:spcAft>
                <a:spcPts val="0"/>
              </a:spcAft>
            </a:pPr>
            <a:r>
              <a:rPr lang="zh-CN" altLang="zh-CN" dirty="0">
                <a:cs typeface="Times New Roman" panose="02020603050405020304" pitchFamily="18" charset="0"/>
              </a:rPr>
              <a:t>结合上文，选项</a:t>
            </a:r>
            <a:r>
              <a:rPr lang="en-US" altLang="zh-CN" dirty="0">
                <a:cs typeface="Times New Roman" panose="02020603050405020304" pitchFamily="18" charset="0"/>
              </a:rPr>
              <a:t>A“</a:t>
            </a:r>
            <a:r>
              <a:rPr lang="zh-CN" altLang="zh-CN" dirty="0">
                <a:cs typeface="Times New Roman" panose="02020603050405020304" pitchFamily="18" charset="0"/>
              </a:rPr>
              <a:t>这很特别</a:t>
            </a:r>
            <a:r>
              <a:rPr lang="en-US" altLang="zh-CN" dirty="0">
                <a:cs typeface="Times New Roman" panose="02020603050405020304" pitchFamily="18" charset="0"/>
              </a:rPr>
              <a:t>”</a:t>
            </a:r>
            <a:r>
              <a:rPr lang="zh-CN" altLang="zh-CN" dirty="0">
                <a:cs typeface="Times New Roman" panose="02020603050405020304" pitchFamily="18" charset="0"/>
              </a:rPr>
              <a:t>符合语境，故选</a:t>
            </a:r>
            <a:r>
              <a:rPr lang="en-US" altLang="zh-CN" dirty="0">
                <a:cs typeface="Times New Roman" panose="02020603050405020304" pitchFamily="18" charset="0"/>
              </a:rPr>
              <a:t>A</a:t>
            </a:r>
            <a:r>
              <a:rPr lang="zh-CN" altLang="zh-CN" dirty="0">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6" name="文本框 5"/>
          <p:cNvSpPr txBox="1"/>
          <p:nvPr/>
        </p:nvSpPr>
        <p:spPr>
          <a:xfrm>
            <a:off x="1702718" y="4724564"/>
            <a:ext cx="360040" cy="523220"/>
          </a:xfrm>
          <a:prstGeom prst="rect">
            <a:avLst/>
          </a:prstGeom>
          <a:noFill/>
        </p:spPr>
        <p:txBody>
          <a:bodyPr wrap="square" rtlCol="0">
            <a:spAutoFit/>
          </a:bodyPr>
          <a:lstStyle/>
          <a:p>
            <a:pPr algn="ctr"/>
            <a:r>
              <a:rPr lang="en-US" altLang="zh-CN" dirty="0"/>
              <a:t>A</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12540949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6632"/>
            <a:ext cx="11485848" cy="5447645"/>
          </a:xfrm>
        </p:spPr>
        <p:txBody>
          <a:bodyPr/>
          <a:lstStyle/>
          <a:p>
            <a:pPr hangingPunct="0">
              <a:spcAft>
                <a:spcPts val="0"/>
              </a:spcAft>
              <a:tabLst>
                <a:tab pos="630555" algn="l"/>
                <a:tab pos="3150870" algn="l"/>
                <a:tab pos="6391275" algn="l"/>
              </a:tabLst>
            </a:pP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endPar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endPar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六、 根据上下文和首字母提示</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补全短文。</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C</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very popular in Western countries. People often buy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p</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Christmas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t</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go to see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F</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Christmas too. People put pretty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t</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 the tree. On Christmas Day, people usually have a big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l</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eat a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t</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Christmas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p</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always have a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l</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f</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Christmas</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BS03.eps" descr="id:2147497936;FounderCES"/>
          <p:cNvPicPr/>
          <p:nvPr/>
        </p:nvPicPr>
        <p:blipFill>
          <a:blip r:embed="rId2"/>
          <a:stretch>
            <a:fillRect/>
          </a:stretch>
        </p:blipFill>
        <p:spPr>
          <a:xfrm>
            <a:off x="360854" y="927304"/>
            <a:ext cx="10012045" cy="708660"/>
          </a:xfrm>
          <a:prstGeom prst="rect">
            <a:avLst/>
          </a:prstGeom>
        </p:spPr>
      </p:pic>
      <p:sp>
        <p:nvSpPr>
          <p:cNvPr id="4" name="文本框 3"/>
          <p:cNvSpPr txBox="1"/>
          <p:nvPr/>
        </p:nvSpPr>
        <p:spPr>
          <a:xfrm>
            <a:off x="1255117" y="2312708"/>
            <a:ext cx="1521570" cy="523220"/>
          </a:xfrm>
          <a:prstGeom prst="rect">
            <a:avLst/>
          </a:prstGeom>
          <a:noFill/>
        </p:spPr>
        <p:txBody>
          <a:bodyPr wrap="none" rtlCol="0">
            <a:spAutoFit/>
          </a:bodyPr>
          <a:lstStyle/>
          <a:p>
            <a:pPr algn="ctr"/>
            <a:r>
              <a:rPr lang="en-US" altLang="zh-CN" dirty="0" err="1"/>
              <a:t>hristmas</a:t>
            </a:r>
            <a:endParaRPr lang="zh-CN" altLang="en-US" sz="2800" b="1" kern="100" dirty="0">
              <a:solidFill>
                <a:srgbClr val="FF0000"/>
              </a:solidFill>
              <a:cs typeface="Times New Roman" panose="02020603050405020304" pitchFamily="18" charset="0"/>
            </a:endParaRPr>
          </a:p>
        </p:txBody>
      </p:sp>
      <p:sp>
        <p:nvSpPr>
          <p:cNvPr id="5" name="文本框 4"/>
          <p:cNvSpPr txBox="1"/>
          <p:nvPr/>
        </p:nvSpPr>
        <p:spPr>
          <a:xfrm>
            <a:off x="596911" y="3015536"/>
            <a:ext cx="1253805" cy="523220"/>
          </a:xfrm>
          <a:prstGeom prst="rect">
            <a:avLst/>
          </a:prstGeom>
          <a:noFill/>
        </p:spPr>
        <p:txBody>
          <a:bodyPr wrap="none" rtlCol="0">
            <a:spAutoFit/>
          </a:bodyPr>
          <a:lstStyle/>
          <a:p>
            <a:pPr algn="ctr"/>
            <a:r>
              <a:rPr lang="en-US" altLang="zh-CN" dirty="0"/>
              <a:t>resents</a:t>
            </a:r>
            <a:endParaRPr lang="zh-CN" altLang="en-US" sz="2800" b="1" kern="100" dirty="0">
              <a:solidFill>
                <a:srgbClr val="FF0000"/>
              </a:solidFill>
              <a:cs typeface="Times New Roman" panose="02020603050405020304" pitchFamily="18" charset="0"/>
            </a:endParaRPr>
          </a:p>
        </p:txBody>
      </p:sp>
      <p:sp>
        <p:nvSpPr>
          <p:cNvPr id="6" name="文本框 5"/>
          <p:cNvSpPr txBox="1"/>
          <p:nvPr/>
        </p:nvSpPr>
        <p:spPr>
          <a:xfrm>
            <a:off x="4511030" y="2969406"/>
            <a:ext cx="793743" cy="523220"/>
          </a:xfrm>
          <a:prstGeom prst="rect">
            <a:avLst/>
          </a:prstGeom>
          <a:noFill/>
        </p:spPr>
        <p:txBody>
          <a:bodyPr wrap="none" rtlCol="0">
            <a:spAutoFit/>
          </a:bodyPr>
          <a:lstStyle/>
          <a:p>
            <a:pPr algn="ctr"/>
            <a:r>
              <a:rPr lang="en-US" altLang="zh-CN" dirty="0" err="1"/>
              <a:t>rees</a:t>
            </a:r>
            <a:endParaRPr lang="zh-CN" altLang="en-US" sz="2800" b="1" kern="100" dirty="0">
              <a:solidFill>
                <a:srgbClr val="FF0000"/>
              </a:solidFill>
              <a:cs typeface="Times New Roman" panose="02020603050405020304" pitchFamily="18" charset="0"/>
            </a:endParaRPr>
          </a:p>
        </p:txBody>
      </p:sp>
      <p:sp>
        <p:nvSpPr>
          <p:cNvPr id="7" name="文本框 6"/>
          <p:cNvSpPr txBox="1"/>
          <p:nvPr/>
        </p:nvSpPr>
        <p:spPr>
          <a:xfrm>
            <a:off x="8067531" y="2989658"/>
            <a:ext cx="1002197" cy="523220"/>
          </a:xfrm>
          <a:prstGeom prst="rect">
            <a:avLst/>
          </a:prstGeom>
          <a:noFill/>
        </p:spPr>
        <p:txBody>
          <a:bodyPr wrap="none" rtlCol="0">
            <a:spAutoFit/>
          </a:bodyPr>
          <a:lstStyle/>
          <a:p>
            <a:pPr algn="ctr"/>
            <a:r>
              <a:rPr lang="en-US" altLang="zh-CN" dirty="0" err="1"/>
              <a:t>ather</a:t>
            </a:r>
            <a:endParaRPr lang="zh-CN" altLang="en-US" sz="2800" b="1" kern="100" dirty="0">
              <a:solidFill>
                <a:srgbClr val="FF0000"/>
              </a:solidFill>
              <a:cs typeface="Times New Roman" panose="02020603050405020304" pitchFamily="18" charset="0"/>
            </a:endParaRPr>
          </a:p>
        </p:txBody>
      </p:sp>
      <p:sp>
        <p:nvSpPr>
          <p:cNvPr id="8" name="文本框 7"/>
          <p:cNvSpPr txBox="1"/>
          <p:nvPr/>
        </p:nvSpPr>
        <p:spPr>
          <a:xfrm>
            <a:off x="3242193" y="3565722"/>
            <a:ext cx="1003801" cy="523220"/>
          </a:xfrm>
          <a:prstGeom prst="rect">
            <a:avLst/>
          </a:prstGeom>
          <a:noFill/>
        </p:spPr>
        <p:txBody>
          <a:bodyPr wrap="none" rtlCol="0">
            <a:spAutoFit/>
          </a:bodyPr>
          <a:lstStyle/>
          <a:p>
            <a:pPr algn="ctr"/>
            <a:r>
              <a:rPr lang="en-US" altLang="zh-CN" dirty="0" err="1"/>
              <a:t>hings</a:t>
            </a:r>
            <a:endParaRPr lang="zh-CN" altLang="en-US" sz="2800" b="1" kern="100" dirty="0">
              <a:solidFill>
                <a:srgbClr val="FF0000"/>
              </a:solidFill>
              <a:cs typeface="Times New Roman" panose="02020603050405020304" pitchFamily="18" charset="0"/>
            </a:endParaRPr>
          </a:p>
        </p:txBody>
      </p:sp>
      <p:sp>
        <p:nvSpPr>
          <p:cNvPr id="9" name="文本框 8"/>
          <p:cNvSpPr txBox="1"/>
          <p:nvPr/>
        </p:nvSpPr>
        <p:spPr>
          <a:xfrm>
            <a:off x="2191729" y="4239672"/>
            <a:ext cx="944489" cy="523220"/>
          </a:xfrm>
          <a:prstGeom prst="rect">
            <a:avLst/>
          </a:prstGeom>
          <a:noFill/>
        </p:spPr>
        <p:txBody>
          <a:bodyPr wrap="none" rtlCol="0">
            <a:spAutoFit/>
          </a:bodyPr>
          <a:lstStyle/>
          <a:p>
            <a:pPr algn="ctr"/>
            <a:r>
              <a:rPr lang="en-US" altLang="zh-CN" dirty="0" err="1"/>
              <a:t>unch</a:t>
            </a:r>
            <a:endParaRPr lang="zh-CN" altLang="en-US" sz="2800" b="1" kern="100" dirty="0">
              <a:solidFill>
                <a:srgbClr val="FF0000"/>
              </a:solidFill>
              <a:cs typeface="Times New Roman" panose="02020603050405020304" pitchFamily="18" charset="0"/>
            </a:endParaRPr>
          </a:p>
        </p:txBody>
      </p:sp>
      <p:sp>
        <p:nvSpPr>
          <p:cNvPr id="10" name="文本框 9"/>
          <p:cNvSpPr txBox="1"/>
          <p:nvPr/>
        </p:nvSpPr>
        <p:spPr>
          <a:xfrm>
            <a:off x="5507175" y="4210794"/>
            <a:ext cx="1082349" cy="523220"/>
          </a:xfrm>
          <a:prstGeom prst="rect">
            <a:avLst/>
          </a:prstGeom>
          <a:noFill/>
        </p:spPr>
        <p:txBody>
          <a:bodyPr wrap="none" rtlCol="0">
            <a:spAutoFit/>
          </a:bodyPr>
          <a:lstStyle/>
          <a:p>
            <a:pPr algn="ctr"/>
            <a:r>
              <a:rPr lang="en-US" altLang="zh-CN" dirty="0" err="1"/>
              <a:t>urkey</a:t>
            </a:r>
            <a:endParaRPr lang="zh-CN" altLang="en-US" sz="2800" b="1" kern="100" dirty="0">
              <a:solidFill>
                <a:srgbClr val="FF0000"/>
              </a:solidFill>
              <a:cs typeface="Times New Roman" panose="02020603050405020304" pitchFamily="18" charset="0"/>
            </a:endParaRPr>
          </a:p>
        </p:txBody>
      </p:sp>
      <p:sp>
        <p:nvSpPr>
          <p:cNvPr id="11" name="文本框 10"/>
          <p:cNvSpPr txBox="1"/>
          <p:nvPr/>
        </p:nvSpPr>
        <p:spPr>
          <a:xfrm>
            <a:off x="9448253" y="4187915"/>
            <a:ext cx="1265090" cy="523220"/>
          </a:xfrm>
          <a:prstGeom prst="rect">
            <a:avLst/>
          </a:prstGeom>
          <a:noFill/>
        </p:spPr>
        <p:txBody>
          <a:bodyPr wrap="none" rtlCol="0">
            <a:spAutoFit/>
          </a:bodyPr>
          <a:lstStyle/>
          <a:p>
            <a:pPr algn="ctr"/>
            <a:r>
              <a:rPr lang="en-US" altLang="zh-CN" dirty="0" err="1"/>
              <a:t>udding</a:t>
            </a:r>
            <a:endParaRPr lang="zh-CN" altLang="en-US" sz="2800" b="1" kern="100" dirty="0">
              <a:solidFill>
                <a:srgbClr val="FF0000"/>
              </a:solidFill>
              <a:cs typeface="Times New Roman" panose="02020603050405020304" pitchFamily="18" charset="0"/>
            </a:endParaRPr>
          </a:p>
        </p:txBody>
      </p:sp>
      <p:sp>
        <p:nvSpPr>
          <p:cNvPr id="12" name="文本框 11"/>
          <p:cNvSpPr txBox="1"/>
          <p:nvPr/>
        </p:nvSpPr>
        <p:spPr>
          <a:xfrm>
            <a:off x="2558188" y="4887744"/>
            <a:ext cx="484428" cy="523220"/>
          </a:xfrm>
          <a:prstGeom prst="rect">
            <a:avLst/>
          </a:prstGeom>
          <a:noFill/>
        </p:spPr>
        <p:txBody>
          <a:bodyPr wrap="none" rtlCol="0">
            <a:spAutoFit/>
          </a:bodyPr>
          <a:lstStyle/>
          <a:p>
            <a:pPr algn="ctr"/>
            <a:r>
              <a:rPr lang="en-US" altLang="zh-CN" dirty="0" err="1"/>
              <a:t>ot</a:t>
            </a:r>
            <a:endParaRPr lang="zh-CN" altLang="en-US" sz="2800" b="1" kern="100" dirty="0">
              <a:solidFill>
                <a:srgbClr val="FF0000"/>
              </a:solidFill>
              <a:cs typeface="Times New Roman" panose="02020603050405020304" pitchFamily="18" charset="0"/>
            </a:endParaRPr>
          </a:p>
        </p:txBody>
      </p:sp>
      <p:sp>
        <p:nvSpPr>
          <p:cNvPr id="13" name="文本框 12"/>
          <p:cNvSpPr txBox="1"/>
          <p:nvPr/>
        </p:nvSpPr>
        <p:spPr>
          <a:xfrm>
            <a:off x="3681438" y="4904996"/>
            <a:ext cx="585417" cy="523220"/>
          </a:xfrm>
          <a:prstGeom prst="rect">
            <a:avLst/>
          </a:prstGeom>
          <a:noFill/>
        </p:spPr>
        <p:txBody>
          <a:bodyPr wrap="none" rtlCol="0">
            <a:spAutoFit/>
          </a:bodyPr>
          <a:lstStyle/>
          <a:p>
            <a:pPr algn="ctr"/>
            <a:r>
              <a:rPr lang="en-US" altLang="zh-CN" dirty="0"/>
              <a:t>un</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19839442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P spid="10" grpId="0"/>
      <p:bldP spid="11" grpId="0"/>
      <p:bldP spid="12" grpId="0"/>
      <p:bldP spid="1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493812"/>
          </a:xfrm>
        </p:spPr>
        <p:txBody>
          <a:bodyPr/>
          <a:lstStyle/>
          <a:p>
            <a:pPr algn="dist" hangingPunct="0">
              <a:spcAft>
                <a:spcPts val="0"/>
              </a:spcAft>
              <a:tabLst>
                <a:tab pos="630555" algn="l"/>
                <a:tab pos="3150870" algn="l"/>
                <a:tab pos="6391275" algn="l"/>
              </a:tabLst>
            </a:pPr>
            <a:r>
              <a:rPr lang="zh-CN" altLang="zh-CN" sz="2600"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七、 为了弘扬中华文化</a:t>
            </a:r>
            <a:r>
              <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学校正在开展</a:t>
            </a:r>
            <a:r>
              <a:rPr lang="en-US" altLang="zh-CN" sz="2600"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a:t>
            </a:r>
            <a:r>
              <a:rPr lang="zh-CN" altLang="zh-CN" sz="2600"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传统节日知道多少</a:t>
            </a:r>
            <a:r>
              <a:rPr lang="en-US" altLang="zh-CN" sz="2600"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a:t>
            </a:r>
            <a:r>
              <a:rPr lang="zh-CN" altLang="zh-CN" sz="2600"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活动</a:t>
            </a:r>
            <a:r>
              <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Amy</a:t>
            </a:r>
            <a:r>
              <a:rPr lang="zh-CN" altLang="zh-CN" sz="2600"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向同学们展示了腊八节的一些相关知识</a:t>
            </a:r>
            <a:r>
              <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请帮助其他同学完成关于腊八节的</a:t>
            </a:r>
            <a:r>
              <a:rPr lang="zh-CN" altLang="zh-CN" sz="2600"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记录</a:t>
            </a:r>
            <a:endParaRPr lang="en-US" altLang="zh-CN" sz="2600"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spcAft>
                <a:spcPts val="0"/>
              </a:spcAft>
              <a:tabLst>
                <a:tab pos="630555" algn="l"/>
                <a:tab pos="3150870" algn="l"/>
                <a:tab pos="6391275" algn="l"/>
              </a:tabLst>
            </a:pPr>
            <a:r>
              <a:rPr lang="zh-CN" altLang="zh-CN" sz="2600"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表吧</a:t>
            </a:r>
            <a:r>
              <a:rPr lang="zh-CN" altLang="zh-CN" sz="2600"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a:t>
            </a:r>
            <a:endPar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a:t>
            </a:r>
            <a:r>
              <a:rPr lang="en-US" altLang="zh-CN" sz="26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Laba</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Festival is a traditional Chinese festival. It comes on the eighth day of the twelfth lunar</a:t>
            </a:r>
            <a:r>
              <a:rPr lang="zh-CN" altLang="zh-CN" sz="2600"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z="26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月球的</a:t>
            </a:r>
            <a:r>
              <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指农历</a:t>
            </a:r>
            <a:r>
              <a:rPr lang="zh-CN" altLang="zh-CN" sz="2600"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z="26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month. How do people celebrate it</a:t>
            </a:r>
            <a:r>
              <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hangingPunct="0">
              <a:spcAft>
                <a:spcPts val="0"/>
              </a:spcAft>
              <a:tabLst>
                <a:tab pos="630555" algn="l"/>
                <a:tab pos="3150870" algn="l"/>
                <a:tab pos="6391275" algn="l"/>
              </a:tabLst>
            </a:pP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the </a:t>
            </a:r>
            <a:r>
              <a:rPr lang="en-US" altLang="zh-CN" sz="26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Laba</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Festival, many people in China have </a:t>
            </a:r>
            <a:r>
              <a:rPr lang="en-US" altLang="zh-CN" sz="26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Laba</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porridge</a:t>
            </a:r>
            <a:r>
              <a:rPr lang="zh-CN" altLang="zh-CN" sz="2600"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z="26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粥</a:t>
            </a:r>
            <a:r>
              <a:rPr lang="zh-CN" altLang="zh-CN" sz="2600"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wish for a better year. There are usually eight kinds of food in the porridge, such as rice and beans. Some people like sweet </a:t>
            </a:r>
            <a:r>
              <a:rPr lang="en-US" altLang="zh-CN" sz="26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Laba</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porridge, and some like salty</a:t>
            </a:r>
            <a:r>
              <a:rPr lang="zh-CN" altLang="zh-CN" sz="2600"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z="26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咸的</a:t>
            </a:r>
            <a:r>
              <a:rPr lang="zh-CN" altLang="zh-CN" sz="2600"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z="26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6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Laba</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porridge.</a:t>
            </a:r>
            <a:endParaRPr lang="zh-CN" alt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05082553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949508"/>
          </a:xfrm>
        </p:spPr>
        <p:txBody>
          <a:bodyPr/>
          <a:lstStyle/>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some places, people don’t just have the porridge themselves. For example, in Gansu, people also let their pigs, ducks, chickens and other animals have the porridge. Wow, the animals also have a holiday on that day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51837916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ext uri="{D42A27DB-BD31-4B8C-83A1-F6EECF244321}">
                <p14:modId xmlns:p14="http://schemas.microsoft.com/office/powerpoint/2010/main" val="695953476"/>
              </p:ext>
            </p:extLst>
          </p:nvPr>
        </p:nvGraphicFramePr>
        <p:xfrm>
          <a:off x="334566" y="1268760"/>
          <a:ext cx="11521280" cy="3840480"/>
        </p:xfrm>
        <a:graphic>
          <a:graphicData uri="http://schemas.openxmlformats.org/drawingml/2006/table">
            <a:tbl>
              <a:tblPr firstRow="1" firstCol="1" bandRow="1"/>
              <a:tblGrid>
                <a:gridCol w="2230520">
                  <a:extLst>
                    <a:ext uri="{9D8B030D-6E8A-4147-A177-3AD203B41FA5}">
                      <a16:colId xmlns:a16="http://schemas.microsoft.com/office/drawing/2014/main" val="3116069215"/>
                    </a:ext>
                  </a:extLst>
                </a:gridCol>
                <a:gridCol w="9290760">
                  <a:extLst>
                    <a:ext uri="{9D8B030D-6E8A-4147-A177-3AD203B41FA5}">
                      <a16:colId xmlns:a16="http://schemas.microsoft.com/office/drawing/2014/main" val="1876762614"/>
                    </a:ext>
                  </a:extLst>
                </a:gridCol>
              </a:tblGrid>
              <a:tr h="0">
                <a:tc>
                  <a:txBody>
                    <a:bodyPr/>
                    <a:lstStyle/>
                    <a:p>
                      <a:pPr algn="ctr" hangingPunct="0">
                        <a:lnSpc>
                          <a:spcPct val="150000"/>
                        </a:lnSpc>
                        <a:spcAft>
                          <a:spcPts val="0"/>
                        </a:spcAft>
                        <a:tabLst>
                          <a:tab pos="630555" algn="l"/>
                          <a:tab pos="3150870" algn="l"/>
                          <a:tab pos="6391275" algn="l"/>
                        </a:tabLst>
                      </a:pPr>
                      <a:r>
                        <a:rPr lang="en-US"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What</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a:noFill/>
                    </a:lnL>
                    <a:lnR w="12700" cap="flat" cmpd="sng" algn="ctr">
                      <a:solidFill>
                        <a:srgbClr val="00FF00"/>
                      </a:solidFill>
                      <a:prstDash val="solid"/>
                      <a:round/>
                      <a:headEnd type="none" w="med" len="med"/>
                      <a:tailEnd type="none" w="med" len="med"/>
                    </a:lnR>
                    <a:lnT w="12700" cap="flat" cmpd="sng" algn="ctr">
                      <a:solidFill>
                        <a:srgbClr val="00FF00"/>
                      </a:solidFill>
                      <a:prstDash val="solid"/>
                      <a:round/>
                      <a:headEnd type="none" w="med" len="med"/>
                      <a:tailEnd type="none" w="med" len="med"/>
                    </a:lnT>
                    <a:lnB w="12700" cap="flat" cmpd="sng" algn="ctr">
                      <a:solidFill>
                        <a:srgbClr val="00FF00"/>
                      </a:solidFill>
                      <a:prstDash val="solid"/>
                      <a:round/>
                      <a:headEnd type="none" w="med" len="med"/>
                      <a:tailEnd type="none" w="med" len="med"/>
                    </a:lnB>
                    <a:solidFill>
                      <a:srgbClr val="FFF8AE"/>
                    </a:solidFill>
                  </a:tcPr>
                </a:tc>
                <a:tc>
                  <a:txBody>
                    <a:bodyPr/>
                    <a:lstStyle/>
                    <a:p>
                      <a:pPr algn="ctr" hangingPunct="0">
                        <a:lnSpc>
                          <a:spcPct val="150000"/>
                        </a:lnSpc>
                        <a:spcAft>
                          <a:spcPts val="0"/>
                        </a:spcAft>
                        <a:tabLst>
                          <a:tab pos="630555" algn="l"/>
                          <a:tab pos="3150870" algn="l"/>
                          <a:tab pos="639127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 Laba Festival</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FF00"/>
                      </a:solidFill>
                      <a:prstDash val="solid"/>
                      <a:round/>
                      <a:headEnd type="none" w="med" len="med"/>
                      <a:tailEnd type="none" w="med" len="med"/>
                    </a:lnL>
                    <a:lnR>
                      <a:noFill/>
                    </a:lnR>
                    <a:lnT w="12700" cap="flat" cmpd="sng" algn="ctr">
                      <a:solidFill>
                        <a:srgbClr val="00FF00"/>
                      </a:solidFill>
                      <a:prstDash val="solid"/>
                      <a:round/>
                      <a:headEnd type="none" w="med" len="med"/>
                      <a:tailEnd type="none" w="med" len="med"/>
                    </a:lnT>
                    <a:lnB w="12700" cap="flat" cmpd="sng" algn="ctr">
                      <a:solidFill>
                        <a:srgbClr val="00FF00"/>
                      </a:solidFill>
                      <a:prstDash val="solid"/>
                      <a:round/>
                      <a:headEnd type="none" w="med" len="med"/>
                      <a:tailEnd type="none" w="med" len="med"/>
                    </a:lnB>
                  </a:tcPr>
                </a:tc>
                <a:extLst>
                  <a:ext uri="{0D108BD9-81ED-4DB2-BD59-A6C34878D82A}">
                    <a16:rowId xmlns:a16="http://schemas.microsoft.com/office/drawing/2014/main" val="656722493"/>
                  </a:ext>
                </a:extLst>
              </a:tr>
              <a:tr h="0">
                <a:tc>
                  <a:txBody>
                    <a:bodyPr/>
                    <a:lstStyle/>
                    <a:p>
                      <a:pPr algn="just" hangingPunct="0">
                        <a:lnSpc>
                          <a:spcPct val="150000"/>
                        </a:lnSpc>
                        <a:spcAft>
                          <a:spcPts val="0"/>
                        </a:spcAft>
                        <a:tabLst>
                          <a:tab pos="630555" algn="l"/>
                          <a:tab pos="3150870" algn="l"/>
                          <a:tab pos="6391275" algn="l"/>
                        </a:tabLst>
                      </a:pPr>
                      <a:r>
                        <a:rPr lang="en-US" sz="2800" dirty="0">
                          <a:solidFill>
                            <a:srgbClr val="F36B64"/>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800" dirty="0" smtClean="0">
                          <a:solidFill>
                            <a:srgbClr val="F36B64"/>
                          </a:solidFill>
                          <a:effectLst/>
                          <a:latin typeface="宋体" panose="02010600030101010101" pitchFamily="2" charset="-122"/>
                          <a:ea typeface="宋体" panose="02010600030101010101" pitchFamily="2" charset="-122"/>
                          <a:cs typeface="Times New Roman" panose="02020603050405020304" pitchFamily="18" charset="0"/>
                        </a:rPr>
                        <a:t>.</a:t>
                      </a:r>
                      <a:r>
                        <a:rPr lang="en-US" altLang="zh-CN" sz="2800"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________</a:t>
                      </a:r>
                      <a:r>
                        <a:rPr lang="zh-CN" sz="28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a:noFill/>
                    </a:lnL>
                    <a:lnR w="12700" cap="flat" cmpd="sng" algn="ctr">
                      <a:solidFill>
                        <a:srgbClr val="00FF00"/>
                      </a:solidFill>
                      <a:prstDash val="solid"/>
                      <a:round/>
                      <a:headEnd type="none" w="med" len="med"/>
                      <a:tailEnd type="none" w="med" len="med"/>
                    </a:lnR>
                    <a:lnT w="12700" cap="flat" cmpd="sng" algn="ctr">
                      <a:solidFill>
                        <a:srgbClr val="00FF00"/>
                      </a:solidFill>
                      <a:prstDash val="solid"/>
                      <a:round/>
                      <a:headEnd type="none" w="med" len="med"/>
                      <a:tailEnd type="none" w="med" len="med"/>
                    </a:lnT>
                    <a:lnB w="12700" cap="flat" cmpd="sng" algn="ctr">
                      <a:solidFill>
                        <a:srgbClr val="00FF00"/>
                      </a:solidFill>
                      <a:prstDash val="solid"/>
                      <a:round/>
                      <a:headEnd type="none" w="med" len="med"/>
                      <a:tailEnd type="none" w="med" len="med"/>
                    </a:lnB>
                    <a:solidFill>
                      <a:srgbClr val="FFF8AE"/>
                    </a:solidFill>
                  </a:tcPr>
                </a:tc>
                <a:tc>
                  <a:txBody>
                    <a:bodyPr/>
                    <a:lstStyle/>
                    <a:p>
                      <a:pPr algn="just" hangingPunct="0">
                        <a:lnSpc>
                          <a:spcPct val="150000"/>
                        </a:lnSpc>
                        <a:spcAft>
                          <a:spcPts val="0"/>
                        </a:spcAft>
                        <a:tabLst>
                          <a:tab pos="630555" algn="l"/>
                          <a:tab pos="3150870" algn="l"/>
                          <a:tab pos="6391275" algn="l"/>
                        </a:tabLst>
                      </a:pP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on the eighth day of the twelfth lunar </a:t>
                      </a:r>
                      <a:r>
                        <a:rPr lang="en-US" sz="2800" dirty="0">
                          <a:solidFill>
                            <a:srgbClr val="F36B64"/>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800" dirty="0" smtClean="0">
                          <a:solidFill>
                            <a:srgbClr val="F36B64"/>
                          </a:solidFill>
                          <a:effectLst/>
                          <a:latin typeface="宋体" panose="02010600030101010101" pitchFamily="2" charset="-122"/>
                          <a:ea typeface="宋体" panose="02010600030101010101" pitchFamily="2" charset="-122"/>
                          <a:cs typeface="Times New Roman" panose="02020603050405020304" pitchFamily="18" charset="0"/>
                        </a:rPr>
                        <a:t>.</a:t>
                      </a:r>
                      <a:r>
                        <a:rPr lang="en-US" altLang="zh-CN" sz="2800"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________</a:t>
                      </a:r>
                      <a:r>
                        <a:rPr lang="zh-CN" sz="28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FF00"/>
                      </a:solidFill>
                      <a:prstDash val="solid"/>
                      <a:round/>
                      <a:headEnd type="none" w="med" len="med"/>
                      <a:tailEnd type="none" w="med" len="med"/>
                    </a:lnL>
                    <a:lnR>
                      <a:noFill/>
                    </a:lnR>
                    <a:lnT w="12700" cap="flat" cmpd="sng" algn="ctr">
                      <a:solidFill>
                        <a:srgbClr val="00FF00"/>
                      </a:solidFill>
                      <a:prstDash val="solid"/>
                      <a:round/>
                      <a:headEnd type="none" w="med" len="med"/>
                      <a:tailEnd type="none" w="med" len="med"/>
                    </a:lnT>
                    <a:lnB w="12700" cap="flat" cmpd="sng" algn="ctr">
                      <a:solidFill>
                        <a:srgbClr val="00FF00"/>
                      </a:solidFill>
                      <a:prstDash val="solid"/>
                      <a:round/>
                      <a:headEnd type="none" w="med" len="med"/>
                      <a:tailEnd type="none" w="med" len="med"/>
                    </a:lnB>
                  </a:tcPr>
                </a:tc>
                <a:extLst>
                  <a:ext uri="{0D108BD9-81ED-4DB2-BD59-A6C34878D82A}">
                    <a16:rowId xmlns:a16="http://schemas.microsoft.com/office/drawing/2014/main" val="2558936287"/>
                  </a:ext>
                </a:extLst>
              </a:tr>
              <a:tr h="0">
                <a:tc>
                  <a:txBody>
                    <a:bodyPr/>
                    <a:lstStyle/>
                    <a:p>
                      <a:pPr algn="ctr" hangingPunct="0">
                        <a:lnSpc>
                          <a:spcPct val="150000"/>
                        </a:lnSpc>
                        <a:spcAft>
                          <a:spcPts val="0"/>
                        </a:spcAft>
                        <a:tabLst>
                          <a:tab pos="630555" algn="l"/>
                          <a:tab pos="3150870" algn="l"/>
                          <a:tab pos="6391275" algn="l"/>
                        </a:tabLst>
                      </a:pP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How</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a:noFill/>
                    </a:lnL>
                    <a:lnR w="12700" cap="flat" cmpd="sng" algn="ctr">
                      <a:solidFill>
                        <a:srgbClr val="00FF00"/>
                      </a:solidFill>
                      <a:prstDash val="solid"/>
                      <a:round/>
                      <a:headEnd type="none" w="med" len="med"/>
                      <a:tailEnd type="none" w="med" len="med"/>
                    </a:lnR>
                    <a:lnT w="12700" cap="flat" cmpd="sng" algn="ctr">
                      <a:solidFill>
                        <a:srgbClr val="00FF00"/>
                      </a:solidFill>
                      <a:prstDash val="solid"/>
                      <a:round/>
                      <a:headEnd type="none" w="med" len="med"/>
                      <a:tailEnd type="none" w="med" len="med"/>
                    </a:lnT>
                    <a:lnB w="12700" cap="flat" cmpd="sng" algn="ctr">
                      <a:solidFill>
                        <a:srgbClr val="00FF00"/>
                      </a:solidFill>
                      <a:prstDash val="solid"/>
                      <a:round/>
                      <a:headEnd type="none" w="med" len="med"/>
                      <a:tailEnd type="none" w="med" len="med"/>
                    </a:lnB>
                    <a:solidFill>
                      <a:srgbClr val="FFF8AE"/>
                    </a:solidFill>
                  </a:tcPr>
                </a:tc>
                <a:tc>
                  <a:txBody>
                    <a:bodyPr/>
                    <a:lstStyle/>
                    <a:p>
                      <a:pPr algn="just" hangingPunct="0">
                        <a:lnSpc>
                          <a:spcPct val="150000"/>
                        </a:lnSpc>
                        <a:spcAft>
                          <a:spcPts val="0"/>
                        </a:spcAft>
                        <a:tabLst>
                          <a:tab pos="630555" algn="l"/>
                          <a:tab pos="3150870" algn="l"/>
                          <a:tab pos="6391275" algn="l"/>
                        </a:tabLst>
                      </a:pPr>
                      <a:r>
                        <a:rPr lang="en-US" sz="2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have </a:t>
                      </a:r>
                      <a:r>
                        <a:rPr lang="en-US" sz="28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Laba</a:t>
                      </a: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porridge</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0555" algn="l"/>
                          <a:tab pos="3150870" algn="l"/>
                          <a:tab pos="6391275" algn="l"/>
                        </a:tabLst>
                      </a:pPr>
                      <a:r>
                        <a:rPr lang="en-US" sz="2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eight kinds of </a:t>
                      </a:r>
                      <a:r>
                        <a:rPr lang="en-US" sz="2800" dirty="0">
                          <a:solidFill>
                            <a:srgbClr val="F36B64"/>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800" dirty="0">
                          <a:solidFill>
                            <a:srgbClr val="F36B64"/>
                          </a:solidFill>
                          <a:effectLst/>
                          <a:latin typeface="宋体" panose="02010600030101010101" pitchFamily="2" charset="-122"/>
                          <a:ea typeface="宋体" panose="02010600030101010101" pitchFamily="2" charset="-122"/>
                          <a:cs typeface="Times New Roman" panose="02020603050405020304" pitchFamily="18" charset="0"/>
                        </a:rPr>
                        <a:t>.</a:t>
                      </a:r>
                      <a:r>
                        <a:rPr lang="zh-CN" sz="28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in the porridge</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0555" algn="l"/>
                          <a:tab pos="3150870" algn="l"/>
                          <a:tab pos="6391275" algn="l"/>
                        </a:tabLst>
                      </a:pPr>
                      <a:r>
                        <a:rPr lang="en-US" sz="2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800" dirty="0">
                          <a:solidFill>
                            <a:srgbClr val="F36B64"/>
                          </a:solidFill>
                          <a:effectLst/>
                          <a:latin typeface="Times New Roman" panose="02020603050405020304" pitchFamily="18" charset="0"/>
                          <a:ea typeface="宋体" panose="02010600030101010101" pitchFamily="2" charset="-122"/>
                          <a:cs typeface="Times New Roman" panose="02020603050405020304" pitchFamily="18" charset="0"/>
                        </a:rPr>
                        <a:t>4</a:t>
                      </a:r>
                      <a:r>
                        <a:rPr lang="en-US" sz="2800" dirty="0">
                          <a:solidFill>
                            <a:srgbClr val="F36B64"/>
                          </a:solidFill>
                          <a:effectLst/>
                          <a:latin typeface="宋体" panose="02010600030101010101" pitchFamily="2" charset="-122"/>
                          <a:ea typeface="宋体" panose="02010600030101010101" pitchFamily="2" charset="-122"/>
                          <a:cs typeface="Times New Roman" panose="02020603050405020304" pitchFamily="18" charset="0"/>
                        </a:rPr>
                        <a:t>.</a:t>
                      </a:r>
                      <a:r>
                        <a:rPr lang="zh-CN" sz="28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one and salty one</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0555" algn="l"/>
                          <a:tab pos="3150870" algn="l"/>
                          <a:tab pos="6391275" algn="l"/>
                        </a:tabLst>
                      </a:pPr>
                      <a:r>
                        <a:rPr lang="en-US" sz="2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let </a:t>
                      </a:r>
                      <a:r>
                        <a:rPr lang="en-US" sz="2800" dirty="0">
                          <a:solidFill>
                            <a:srgbClr val="F36B64"/>
                          </a:solidFill>
                          <a:effectLst/>
                          <a:latin typeface="Times New Roman" panose="02020603050405020304" pitchFamily="18" charset="0"/>
                          <a:ea typeface="宋体" panose="02010600030101010101" pitchFamily="2" charset="-122"/>
                          <a:cs typeface="Times New Roman" panose="02020603050405020304" pitchFamily="18" charset="0"/>
                        </a:rPr>
                        <a:t>5</a:t>
                      </a:r>
                      <a:r>
                        <a:rPr lang="en-US" sz="2800" dirty="0">
                          <a:solidFill>
                            <a:srgbClr val="F36B64"/>
                          </a:solidFill>
                          <a:effectLst/>
                          <a:latin typeface="宋体" panose="02010600030101010101" pitchFamily="2" charset="-122"/>
                          <a:ea typeface="宋体" panose="02010600030101010101" pitchFamily="2" charset="-122"/>
                          <a:cs typeface="Times New Roman" panose="02020603050405020304" pitchFamily="18" charset="0"/>
                        </a:rPr>
                        <a:t>.</a:t>
                      </a:r>
                      <a:r>
                        <a:rPr lang="zh-CN" sz="28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have the porridge in Gansu</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FF00"/>
                      </a:solidFill>
                      <a:prstDash val="solid"/>
                      <a:round/>
                      <a:headEnd type="none" w="med" len="med"/>
                      <a:tailEnd type="none" w="med" len="med"/>
                    </a:lnL>
                    <a:lnR>
                      <a:noFill/>
                    </a:lnR>
                    <a:lnT w="12700" cap="flat" cmpd="sng" algn="ctr">
                      <a:solidFill>
                        <a:srgbClr val="00FF00"/>
                      </a:solidFill>
                      <a:prstDash val="solid"/>
                      <a:round/>
                      <a:headEnd type="none" w="med" len="med"/>
                      <a:tailEnd type="none" w="med" len="med"/>
                    </a:lnT>
                    <a:lnB w="12700" cap="flat" cmpd="sng" algn="ctr">
                      <a:solidFill>
                        <a:srgbClr val="00FF00"/>
                      </a:solidFill>
                      <a:prstDash val="solid"/>
                      <a:round/>
                      <a:headEnd type="none" w="med" len="med"/>
                      <a:tailEnd type="none" w="med" len="med"/>
                    </a:lnB>
                  </a:tcPr>
                </a:tc>
                <a:extLst>
                  <a:ext uri="{0D108BD9-81ED-4DB2-BD59-A6C34878D82A}">
                    <a16:rowId xmlns:a16="http://schemas.microsoft.com/office/drawing/2014/main" val="1401324321"/>
                  </a:ext>
                </a:extLst>
              </a:tr>
            </a:tbl>
          </a:graphicData>
        </a:graphic>
      </p:graphicFrame>
      <p:sp>
        <p:nvSpPr>
          <p:cNvPr id="2" name="文本框 1"/>
          <p:cNvSpPr txBox="1"/>
          <p:nvPr/>
        </p:nvSpPr>
        <p:spPr>
          <a:xfrm>
            <a:off x="960252" y="1988840"/>
            <a:ext cx="1103187" cy="523220"/>
          </a:xfrm>
          <a:prstGeom prst="rect">
            <a:avLst/>
          </a:prstGeom>
          <a:noFill/>
        </p:spPr>
        <p:txBody>
          <a:bodyPr wrap="none" rtlCol="0">
            <a:spAutoFit/>
          </a:bodyPr>
          <a:lstStyle/>
          <a:p>
            <a:pPr algn="ctr"/>
            <a:r>
              <a:rPr lang="en-US" altLang="zh-CN" dirty="0"/>
              <a:t>When</a:t>
            </a:r>
            <a:endParaRPr lang="zh-CN" altLang="en-US" sz="2800" b="1" kern="100" dirty="0">
              <a:solidFill>
                <a:srgbClr val="FF0000"/>
              </a:solidFill>
              <a:cs typeface="Times New Roman" panose="02020603050405020304" pitchFamily="18" charset="0"/>
            </a:endParaRPr>
          </a:p>
        </p:txBody>
      </p:sp>
      <p:sp>
        <p:nvSpPr>
          <p:cNvPr id="4" name="文本框 3"/>
          <p:cNvSpPr txBox="1"/>
          <p:nvPr/>
        </p:nvSpPr>
        <p:spPr>
          <a:xfrm>
            <a:off x="8408207" y="1988840"/>
            <a:ext cx="1184941" cy="523220"/>
          </a:xfrm>
          <a:prstGeom prst="rect">
            <a:avLst/>
          </a:prstGeom>
          <a:noFill/>
        </p:spPr>
        <p:txBody>
          <a:bodyPr wrap="none" rtlCol="0">
            <a:spAutoFit/>
          </a:bodyPr>
          <a:lstStyle/>
          <a:p>
            <a:pPr algn="ctr"/>
            <a:r>
              <a:rPr lang="en-US" altLang="zh-CN" dirty="0"/>
              <a:t>month</a:t>
            </a:r>
            <a:endParaRPr lang="zh-CN" altLang="en-US" sz="2800" b="1" kern="100" dirty="0">
              <a:solidFill>
                <a:srgbClr val="FF0000"/>
              </a:solidFill>
              <a:cs typeface="Times New Roman" panose="02020603050405020304" pitchFamily="18" charset="0"/>
            </a:endParaRPr>
          </a:p>
        </p:txBody>
      </p:sp>
      <p:sp>
        <p:nvSpPr>
          <p:cNvPr id="5" name="文本框 4"/>
          <p:cNvSpPr txBox="1"/>
          <p:nvPr/>
        </p:nvSpPr>
        <p:spPr>
          <a:xfrm>
            <a:off x="5328148" y="3284984"/>
            <a:ext cx="864340" cy="523220"/>
          </a:xfrm>
          <a:prstGeom prst="rect">
            <a:avLst/>
          </a:prstGeom>
          <a:noFill/>
        </p:spPr>
        <p:txBody>
          <a:bodyPr wrap="none" rtlCol="0">
            <a:spAutoFit/>
          </a:bodyPr>
          <a:lstStyle/>
          <a:p>
            <a:pPr algn="ctr"/>
            <a:r>
              <a:rPr lang="en-US" altLang="zh-CN" dirty="0"/>
              <a:t>food</a:t>
            </a:r>
            <a:endParaRPr lang="zh-CN" altLang="en-US" sz="2800" b="1" kern="100" dirty="0">
              <a:solidFill>
                <a:srgbClr val="FF0000"/>
              </a:solidFill>
              <a:cs typeface="Times New Roman" panose="02020603050405020304" pitchFamily="18" charset="0"/>
            </a:endParaRPr>
          </a:p>
        </p:txBody>
      </p:sp>
      <p:sp>
        <p:nvSpPr>
          <p:cNvPr id="6" name="文本框 5"/>
          <p:cNvSpPr txBox="1"/>
          <p:nvPr/>
        </p:nvSpPr>
        <p:spPr>
          <a:xfrm>
            <a:off x="3161369" y="3933056"/>
            <a:ext cx="1021433" cy="523220"/>
          </a:xfrm>
          <a:prstGeom prst="rect">
            <a:avLst/>
          </a:prstGeom>
          <a:noFill/>
        </p:spPr>
        <p:txBody>
          <a:bodyPr wrap="none" rtlCol="0">
            <a:spAutoFit/>
          </a:bodyPr>
          <a:lstStyle/>
          <a:p>
            <a:pPr algn="ctr"/>
            <a:r>
              <a:rPr lang="en-US" altLang="zh-CN" dirty="0"/>
              <a:t>sweet</a:t>
            </a:r>
            <a:endParaRPr lang="zh-CN" altLang="en-US" sz="2800" b="1" kern="100" dirty="0">
              <a:solidFill>
                <a:srgbClr val="FF0000"/>
              </a:solidFill>
              <a:cs typeface="Times New Roman" panose="02020603050405020304" pitchFamily="18" charset="0"/>
            </a:endParaRPr>
          </a:p>
        </p:txBody>
      </p:sp>
      <p:sp>
        <p:nvSpPr>
          <p:cNvPr id="7" name="文本框 6"/>
          <p:cNvSpPr txBox="1"/>
          <p:nvPr/>
        </p:nvSpPr>
        <p:spPr>
          <a:xfrm>
            <a:off x="3574926" y="4515834"/>
            <a:ext cx="1382110" cy="523220"/>
          </a:xfrm>
          <a:prstGeom prst="rect">
            <a:avLst/>
          </a:prstGeom>
          <a:noFill/>
        </p:spPr>
        <p:txBody>
          <a:bodyPr wrap="none" rtlCol="0">
            <a:spAutoFit/>
          </a:bodyPr>
          <a:lstStyle/>
          <a:p>
            <a:pPr algn="ctr"/>
            <a:r>
              <a:rPr lang="en-US" altLang="zh-CN" dirty="0"/>
              <a:t>animals</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6852565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5" grpId="0"/>
      <p:bldP spid="6" grpId="0"/>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53272" y="1708788"/>
            <a:ext cx="11485848" cy="656846"/>
          </a:xfrm>
        </p:spPr>
        <p:txBody>
          <a:bodyPr/>
          <a:lstStyle/>
          <a:p>
            <a:pPr hangingPunct="0">
              <a:spcAft>
                <a:spcPts val="0"/>
              </a:spcAft>
              <a:tabLst>
                <a:tab pos="630555" algn="l"/>
                <a:tab pos="3150870" algn="l"/>
                <a:tab pos="6391275" algn="l"/>
              </a:tabLst>
            </a:pPr>
            <a:r>
              <a:rPr lang="zh-CN" altLang="zh-CN"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 </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听录音</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选出与所听内容相符的图片</a:t>
            </a:r>
            <a:r>
              <a:rPr lang="zh-CN" altLang="zh-CN"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BS01.eps" descr="id:2147497838;FounderCES"/>
          <p:cNvPicPr/>
          <p:nvPr/>
        </p:nvPicPr>
        <p:blipFill>
          <a:blip r:embed="rId2"/>
          <a:stretch>
            <a:fillRect/>
          </a:stretch>
        </p:blipFill>
        <p:spPr>
          <a:xfrm>
            <a:off x="478582" y="980728"/>
            <a:ext cx="10859135" cy="621665"/>
          </a:xfrm>
          <a:prstGeom prst="rect">
            <a:avLst/>
          </a:prstGeom>
        </p:spPr>
      </p:pic>
      <p:sp>
        <p:nvSpPr>
          <p:cNvPr id="4" name="内容占位符 1"/>
          <p:cNvSpPr txBox="1">
            <a:spLocks/>
          </p:cNvSpPr>
          <p:nvPr/>
        </p:nvSpPr>
        <p:spPr bwMode="auto">
          <a:xfrm>
            <a:off x="360854" y="2517100"/>
            <a:ext cx="11485848" cy="656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30555" algn="l"/>
                <a:tab pos="3150870" algn="l"/>
                <a:tab pos="6391275" algn="l"/>
              </a:tabLst>
            </a:pPr>
            <a:r>
              <a:rPr lang="zh-CN" altLang="zh-CN" dirty="0"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smtClean="0">
                <a:solidFill>
                  <a:srgbClr val="F36B64"/>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smtClean="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 </a:t>
            </a:r>
          </a:p>
        </p:txBody>
      </p:sp>
      <p:pic>
        <p:nvPicPr>
          <p:cNvPr id="5" name="bt01.jpg" descr="id:2147497845;FounderCES"/>
          <p:cNvPicPr/>
          <p:nvPr/>
        </p:nvPicPr>
        <p:blipFill>
          <a:blip r:embed="rId3"/>
          <a:stretch>
            <a:fillRect/>
          </a:stretch>
        </p:blipFill>
        <p:spPr>
          <a:xfrm>
            <a:off x="3430910" y="2357744"/>
            <a:ext cx="1416685" cy="1703705"/>
          </a:xfrm>
          <a:prstGeom prst="rect">
            <a:avLst/>
          </a:prstGeom>
        </p:spPr>
      </p:pic>
      <p:pic>
        <p:nvPicPr>
          <p:cNvPr id="6" name="bt02.jpg" descr="id:2147497852;FounderCES"/>
          <p:cNvPicPr/>
          <p:nvPr/>
        </p:nvPicPr>
        <p:blipFill>
          <a:blip r:embed="rId4"/>
          <a:stretch>
            <a:fillRect/>
          </a:stretch>
        </p:blipFill>
        <p:spPr>
          <a:xfrm>
            <a:off x="7618663" y="2318922"/>
            <a:ext cx="1386205" cy="1724660"/>
          </a:xfrm>
          <a:prstGeom prst="rect">
            <a:avLst/>
          </a:prstGeom>
        </p:spPr>
      </p:pic>
      <p:sp>
        <p:nvSpPr>
          <p:cNvPr id="9" name="矩形 8"/>
          <p:cNvSpPr/>
          <p:nvPr/>
        </p:nvSpPr>
        <p:spPr>
          <a:xfrm>
            <a:off x="550590" y="4222148"/>
            <a:ext cx="4169090" cy="738664"/>
          </a:xfrm>
          <a:prstGeom prst="rect">
            <a:avLst/>
          </a:prstGeom>
        </p:spPr>
        <p:txBody>
          <a:bodyPr wrap="none">
            <a:spAutoFit/>
          </a:bodyPr>
          <a:lstStyle/>
          <a:p>
            <a:pPr algn="just">
              <a:lnSpc>
                <a:spcPct val="150000"/>
              </a:lnSpc>
              <a:spcAft>
                <a:spcPts val="0"/>
              </a:spcAft>
            </a:pPr>
            <a:r>
              <a:rPr lang="en-US" altLang="zh-CN" dirty="0">
                <a:solidFill>
                  <a:srgbClr val="ED028C"/>
                </a:solidFill>
                <a:cs typeface="Times New Roman" panose="02020603050405020304" pitchFamily="18" charset="0"/>
              </a:rPr>
              <a:t>We buy a Christmas tree</a:t>
            </a:r>
            <a:r>
              <a:rPr lang="en-US" altLang="zh-CN" dirty="0">
                <a:solidFill>
                  <a:srgbClr val="ED028C"/>
                </a:solidFill>
                <a:latin typeface="宋体" panose="02010600030101010101" pitchFamily="2" charset="-122"/>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10" name="文本框 9"/>
          <p:cNvSpPr txBox="1"/>
          <p:nvPr/>
        </p:nvSpPr>
        <p:spPr>
          <a:xfrm>
            <a:off x="910630" y="2604292"/>
            <a:ext cx="423514" cy="523220"/>
          </a:xfrm>
          <a:prstGeom prst="rect">
            <a:avLst/>
          </a:prstGeom>
          <a:noFill/>
        </p:spPr>
        <p:txBody>
          <a:bodyPr wrap="none" rtlCol="0">
            <a:spAutoFit/>
          </a:bodyPr>
          <a:lstStyle/>
          <a:p>
            <a:pPr algn="ctr"/>
            <a:r>
              <a:rPr lang="en-US" altLang="zh-CN" dirty="0"/>
              <a:t>B</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9678484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40283"/>
            <a:ext cx="11485848" cy="656846"/>
          </a:xfrm>
        </p:spPr>
        <p:txBody>
          <a:bodyPr/>
          <a:lstStyle/>
          <a:p>
            <a:pPr hangingPunct="0">
              <a:spcAft>
                <a:spcPts val="0"/>
              </a:spcAft>
              <a:tabLst>
                <a:tab pos="630555" algn="l"/>
                <a:tab pos="3150870" algn="l"/>
                <a:tab pos="6391275" algn="l"/>
              </a:tabLst>
            </a:pPr>
            <a:r>
              <a:rPr lang="zh-CN" altLang="zh-CN" dirty="0"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qq30.jpg" descr="id:2147497859;FounderCES"/>
          <p:cNvPicPr/>
          <p:nvPr/>
        </p:nvPicPr>
        <p:blipFill>
          <a:blip r:embed="rId2"/>
          <a:stretch>
            <a:fillRect/>
          </a:stretch>
        </p:blipFill>
        <p:spPr>
          <a:xfrm>
            <a:off x="3089326" y="857767"/>
            <a:ext cx="1565720" cy="1565720"/>
          </a:xfrm>
          <a:prstGeom prst="rect">
            <a:avLst/>
          </a:prstGeom>
        </p:spPr>
      </p:pic>
      <p:pic>
        <p:nvPicPr>
          <p:cNvPr id="6" name="qq31.jpg" descr="id:2147497866;FounderCES"/>
          <p:cNvPicPr/>
          <p:nvPr/>
        </p:nvPicPr>
        <p:blipFill>
          <a:blip r:embed="rId3"/>
          <a:stretch>
            <a:fillRect/>
          </a:stretch>
        </p:blipFill>
        <p:spPr>
          <a:xfrm>
            <a:off x="7542458" y="844378"/>
            <a:ext cx="1889702" cy="1494237"/>
          </a:xfrm>
          <a:prstGeom prst="rect">
            <a:avLst/>
          </a:prstGeom>
        </p:spPr>
      </p:pic>
      <p:sp>
        <p:nvSpPr>
          <p:cNvPr id="7" name="内容占位符 1"/>
          <p:cNvSpPr txBox="1">
            <a:spLocks/>
          </p:cNvSpPr>
          <p:nvPr/>
        </p:nvSpPr>
        <p:spPr bwMode="auto">
          <a:xfrm>
            <a:off x="360854" y="3328151"/>
            <a:ext cx="11485848" cy="656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30555" algn="l"/>
                <a:tab pos="3150870" algn="l"/>
                <a:tab pos="6391275" algn="l"/>
              </a:tabLst>
            </a:pPr>
            <a:r>
              <a:rPr lang="zh-CN" altLang="zh-CN" dirty="0"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smtClean="0">
                <a:solidFill>
                  <a:srgbClr val="F36B64"/>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smtClean="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B. </a:t>
            </a:r>
          </a:p>
        </p:txBody>
      </p:sp>
      <p:pic>
        <p:nvPicPr>
          <p:cNvPr id="8" name="qq32.jpg" descr="id:2147497873;FounderCES"/>
          <p:cNvPicPr/>
          <p:nvPr/>
        </p:nvPicPr>
        <p:blipFill>
          <a:blip r:embed="rId4"/>
          <a:stretch>
            <a:fillRect/>
          </a:stretch>
        </p:blipFill>
        <p:spPr>
          <a:xfrm>
            <a:off x="2980083" y="3159424"/>
            <a:ext cx="1784206" cy="1565720"/>
          </a:xfrm>
          <a:prstGeom prst="rect">
            <a:avLst/>
          </a:prstGeom>
        </p:spPr>
      </p:pic>
      <p:pic>
        <p:nvPicPr>
          <p:cNvPr id="9" name="qq33.jpg" descr="id:2147497880;FounderCES"/>
          <p:cNvPicPr/>
          <p:nvPr/>
        </p:nvPicPr>
        <p:blipFill>
          <a:blip r:embed="rId5"/>
          <a:stretch>
            <a:fillRect/>
          </a:stretch>
        </p:blipFill>
        <p:spPr>
          <a:xfrm>
            <a:off x="7759018" y="3105074"/>
            <a:ext cx="1608956" cy="1565720"/>
          </a:xfrm>
          <a:prstGeom prst="rect">
            <a:avLst/>
          </a:prstGeom>
        </p:spPr>
      </p:pic>
      <p:sp>
        <p:nvSpPr>
          <p:cNvPr id="12" name="矩形 11"/>
          <p:cNvSpPr/>
          <p:nvPr/>
        </p:nvSpPr>
        <p:spPr>
          <a:xfrm>
            <a:off x="553532" y="2500334"/>
            <a:ext cx="4745017" cy="738664"/>
          </a:xfrm>
          <a:prstGeom prst="rect">
            <a:avLst/>
          </a:prstGeom>
        </p:spPr>
        <p:txBody>
          <a:bodyPr wrap="none">
            <a:spAutoFit/>
          </a:bodyPr>
          <a:lstStyle/>
          <a:p>
            <a:pPr algn="just">
              <a:lnSpc>
                <a:spcPct val="150000"/>
              </a:lnSpc>
              <a:spcAft>
                <a:spcPts val="0"/>
              </a:spcAft>
            </a:pPr>
            <a:r>
              <a:rPr lang="en-US" altLang="zh-CN" dirty="0">
                <a:solidFill>
                  <a:srgbClr val="ED028C"/>
                </a:solidFill>
                <a:cs typeface="Times New Roman" panose="02020603050405020304" pitchFamily="18" charset="0"/>
              </a:rPr>
              <a:t>Children open their presents</a:t>
            </a:r>
            <a:r>
              <a:rPr lang="en-US" altLang="zh-CN" dirty="0">
                <a:solidFill>
                  <a:srgbClr val="ED028C"/>
                </a:solidFill>
                <a:latin typeface="宋体" panose="02010600030101010101" pitchFamily="2" charset="-122"/>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13" name="矩形 12"/>
          <p:cNvSpPr/>
          <p:nvPr/>
        </p:nvSpPr>
        <p:spPr>
          <a:xfrm>
            <a:off x="550590" y="4634860"/>
            <a:ext cx="7779806" cy="1384995"/>
          </a:xfrm>
          <a:prstGeom prst="rect">
            <a:avLst/>
          </a:prstGeom>
        </p:spPr>
        <p:txBody>
          <a:bodyPr wrap="square">
            <a:spAutoFit/>
          </a:bodyPr>
          <a:lstStyle/>
          <a:p>
            <a:pPr algn="just">
              <a:lnSpc>
                <a:spcPct val="150000"/>
              </a:lnSpc>
              <a:spcAft>
                <a:spcPts val="0"/>
              </a:spcAft>
            </a:pPr>
            <a:r>
              <a:rPr lang="en-US" altLang="zh-CN" dirty="0">
                <a:solidFill>
                  <a:srgbClr val="ED028C"/>
                </a:solidFill>
                <a:cs typeface="Times New Roman" panose="02020603050405020304" pitchFamily="18" charset="0"/>
              </a:rPr>
              <a:t>W</a:t>
            </a:r>
            <a:r>
              <a:rPr lang="zh-CN" altLang="zh-CN" dirty="0">
                <a:solidFill>
                  <a:srgbClr val="ED028C"/>
                </a:solidFill>
                <a:cs typeface="Times New Roman" panose="02020603050405020304" pitchFamily="18" charset="0"/>
              </a:rPr>
              <a:t>：</a:t>
            </a:r>
            <a:r>
              <a:rPr lang="en-US" altLang="zh-CN" dirty="0">
                <a:solidFill>
                  <a:srgbClr val="ED028C"/>
                </a:solidFill>
                <a:cs typeface="Times New Roman" panose="02020603050405020304" pitchFamily="18" charset="0"/>
              </a:rPr>
              <a:t> What do you do at</a:t>
            </a:r>
            <a:r>
              <a:rPr lang="en-US" altLang="zh-CN" sz="1050" dirty="0">
                <a:solidFill>
                  <a:srgbClr val="ED028C"/>
                </a:solidFill>
                <a:cs typeface="Times New Roman" panose="02020603050405020304" pitchFamily="18" charset="0"/>
              </a:rPr>
              <a:t> </a:t>
            </a:r>
            <a:r>
              <a:rPr lang="en-US" altLang="zh-CN" dirty="0">
                <a:solidFill>
                  <a:srgbClr val="ED028C"/>
                </a:solidFill>
                <a:cs typeface="Times New Roman" panose="02020603050405020304" pitchFamily="18" charset="0"/>
              </a:rPr>
              <a:t>Christmas</a:t>
            </a:r>
            <a:r>
              <a:rPr lang="zh-CN" altLang="zh-CN" dirty="0">
                <a:solidFill>
                  <a:srgbClr val="ED028C"/>
                </a:solidFill>
                <a:cs typeface="Times New Roman" panose="02020603050405020304" pitchFamily="18" charset="0"/>
              </a:rPr>
              <a:t>？</a:t>
            </a:r>
            <a:endParaRPr lang="zh-CN" altLang="zh-CN" sz="1050" dirty="0">
              <a:solidFill>
                <a:srgbClr val="000000"/>
              </a:solidFill>
              <a:cs typeface="Times New Roman" panose="02020603050405020304" pitchFamily="18" charset="0"/>
            </a:endParaRPr>
          </a:p>
          <a:p>
            <a:pPr algn="just">
              <a:lnSpc>
                <a:spcPct val="150000"/>
              </a:lnSpc>
              <a:spcAft>
                <a:spcPts val="0"/>
              </a:spcAft>
            </a:pPr>
            <a:r>
              <a:rPr lang="en-US" altLang="zh-CN" dirty="0">
                <a:solidFill>
                  <a:srgbClr val="ED028C"/>
                </a:solidFill>
                <a:cs typeface="Times New Roman" panose="02020603050405020304" pitchFamily="18" charset="0"/>
              </a:rPr>
              <a:t>M</a:t>
            </a:r>
            <a:r>
              <a:rPr lang="zh-CN" altLang="zh-CN" dirty="0">
                <a:solidFill>
                  <a:srgbClr val="ED028C"/>
                </a:solidFill>
                <a:cs typeface="Times New Roman" panose="02020603050405020304" pitchFamily="18" charset="0"/>
              </a:rPr>
              <a:t>：</a:t>
            </a:r>
            <a:r>
              <a:rPr lang="en-US" altLang="zh-CN" dirty="0">
                <a:solidFill>
                  <a:srgbClr val="ED028C"/>
                </a:solidFill>
                <a:cs typeface="Times New Roman" panose="02020603050405020304" pitchFamily="18" charset="0"/>
              </a:rPr>
              <a:t> I have a big lunch with my family</a:t>
            </a:r>
            <a:r>
              <a:rPr lang="en-US" altLang="zh-CN" dirty="0">
                <a:solidFill>
                  <a:srgbClr val="ED028C"/>
                </a:solidFill>
                <a:latin typeface="宋体" panose="02010600030101010101" pitchFamily="2" charset="-122"/>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14" name="文本框 13"/>
          <p:cNvSpPr txBox="1"/>
          <p:nvPr/>
        </p:nvSpPr>
        <p:spPr>
          <a:xfrm>
            <a:off x="929630" y="1116118"/>
            <a:ext cx="444352" cy="523220"/>
          </a:xfrm>
          <a:prstGeom prst="rect">
            <a:avLst/>
          </a:prstGeom>
          <a:noFill/>
        </p:spPr>
        <p:txBody>
          <a:bodyPr wrap="none" rtlCol="0">
            <a:spAutoFit/>
          </a:bodyPr>
          <a:lstStyle/>
          <a:p>
            <a:pPr algn="ctr"/>
            <a:r>
              <a:rPr lang="en-US" altLang="zh-CN" dirty="0"/>
              <a:t>A</a:t>
            </a:r>
            <a:endParaRPr lang="zh-CN" altLang="en-US" sz="2800" b="1" kern="100" dirty="0">
              <a:solidFill>
                <a:srgbClr val="FF0000"/>
              </a:solidFill>
              <a:cs typeface="Times New Roman" panose="02020603050405020304" pitchFamily="18" charset="0"/>
            </a:endParaRPr>
          </a:p>
        </p:txBody>
      </p:sp>
      <p:sp>
        <p:nvSpPr>
          <p:cNvPr id="15" name="文本框 14"/>
          <p:cNvSpPr txBox="1"/>
          <p:nvPr/>
        </p:nvSpPr>
        <p:spPr>
          <a:xfrm>
            <a:off x="912378" y="3420374"/>
            <a:ext cx="444352" cy="523220"/>
          </a:xfrm>
          <a:prstGeom prst="rect">
            <a:avLst/>
          </a:prstGeom>
          <a:noFill/>
        </p:spPr>
        <p:txBody>
          <a:bodyPr wrap="none" rtlCol="0">
            <a:spAutoFit/>
          </a:bodyPr>
          <a:lstStyle/>
          <a:p>
            <a:pPr algn="ctr"/>
            <a:r>
              <a:rPr lang="en-US" altLang="zh-CN" dirty="0"/>
              <a:t>A</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5407045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1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52283"/>
            <a:ext cx="11485848" cy="656846"/>
          </a:xfrm>
        </p:spPr>
        <p:txBody>
          <a:bodyPr/>
          <a:lstStyle/>
          <a:p>
            <a:pPr hangingPunct="0">
              <a:spcAft>
                <a:spcPts val="0"/>
              </a:spcAft>
              <a:tabLst>
                <a:tab pos="630555" algn="l"/>
                <a:tab pos="3150870" algn="l"/>
                <a:tab pos="6391275" algn="l"/>
              </a:tabLst>
            </a:pPr>
            <a:r>
              <a:rPr lang="zh-CN" altLang="zh-CN" dirty="0"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qq34.jpg" descr="id:2147497887;FounderCES"/>
          <p:cNvPicPr/>
          <p:nvPr/>
        </p:nvPicPr>
        <p:blipFill>
          <a:blip r:embed="rId2"/>
          <a:stretch>
            <a:fillRect/>
          </a:stretch>
        </p:blipFill>
        <p:spPr>
          <a:xfrm>
            <a:off x="2854846" y="952283"/>
            <a:ext cx="1842770" cy="1718945"/>
          </a:xfrm>
          <a:prstGeom prst="rect">
            <a:avLst/>
          </a:prstGeom>
        </p:spPr>
      </p:pic>
      <p:pic>
        <p:nvPicPr>
          <p:cNvPr id="6" name="qq35.jpg" descr="id:2147497894;FounderCES"/>
          <p:cNvPicPr/>
          <p:nvPr/>
        </p:nvPicPr>
        <p:blipFill>
          <a:blip r:embed="rId3"/>
          <a:stretch>
            <a:fillRect/>
          </a:stretch>
        </p:blipFill>
        <p:spPr>
          <a:xfrm>
            <a:off x="7535366" y="940434"/>
            <a:ext cx="1078865" cy="1711325"/>
          </a:xfrm>
          <a:prstGeom prst="rect">
            <a:avLst/>
          </a:prstGeom>
        </p:spPr>
      </p:pic>
      <p:sp>
        <p:nvSpPr>
          <p:cNvPr id="7" name="矩形 6"/>
          <p:cNvSpPr/>
          <p:nvPr/>
        </p:nvSpPr>
        <p:spPr>
          <a:xfrm>
            <a:off x="668728" y="2671228"/>
            <a:ext cx="4618508" cy="738664"/>
          </a:xfrm>
          <a:prstGeom prst="rect">
            <a:avLst/>
          </a:prstGeom>
        </p:spPr>
        <p:txBody>
          <a:bodyPr wrap="none">
            <a:spAutoFit/>
          </a:bodyPr>
          <a:lstStyle/>
          <a:p>
            <a:pPr algn="just">
              <a:lnSpc>
                <a:spcPct val="150000"/>
              </a:lnSpc>
              <a:spcAft>
                <a:spcPts val="0"/>
              </a:spcAft>
            </a:pPr>
            <a:r>
              <a:rPr lang="en-US" altLang="zh-CN" dirty="0">
                <a:solidFill>
                  <a:srgbClr val="ED028C"/>
                </a:solidFill>
                <a:cs typeface="Times New Roman" panose="02020603050405020304" pitchFamily="18" charset="0"/>
              </a:rPr>
              <a:t>Father Christmas is coming</a:t>
            </a:r>
            <a:r>
              <a:rPr lang="en-US" altLang="zh-CN" dirty="0">
                <a:solidFill>
                  <a:srgbClr val="ED028C"/>
                </a:solidFill>
                <a:latin typeface="宋体" panose="02010600030101010101" pitchFamily="2" charset="-122"/>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8" name="内容占位符 1"/>
          <p:cNvSpPr txBox="1">
            <a:spLocks/>
          </p:cNvSpPr>
          <p:nvPr/>
        </p:nvSpPr>
        <p:spPr bwMode="auto">
          <a:xfrm>
            <a:off x="406574" y="3489389"/>
            <a:ext cx="11485848"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30555" algn="l"/>
                <a:tab pos="3150870" algn="l"/>
                <a:tab pos="6391275" algn="l"/>
              </a:tabLst>
            </a:pPr>
            <a:r>
              <a:rPr lang="zh-CN" altLang="zh-CN" dirty="0"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smtClean="0">
                <a:solidFill>
                  <a:srgbClr val="F36B64"/>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smtClean="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B. 	</a:t>
            </a:r>
          </a:p>
          <a:p>
            <a:pPr eaLnBrk="1" hangingPunct="0">
              <a:spcAft>
                <a:spcPts val="0"/>
              </a:spcAft>
              <a:tabLst>
                <a:tab pos="630555" algn="l"/>
                <a:tab pos="3150870" algn="l"/>
                <a:tab pos="6391275" algn="l"/>
              </a:tabLst>
            </a:pPr>
            <a:endPar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9" name="qq36.jpg" descr="id:2147497901;FounderCES"/>
          <p:cNvPicPr/>
          <p:nvPr/>
        </p:nvPicPr>
        <p:blipFill>
          <a:blip r:embed="rId4"/>
          <a:stretch>
            <a:fillRect/>
          </a:stretch>
        </p:blipFill>
        <p:spPr>
          <a:xfrm>
            <a:off x="3358902" y="3489389"/>
            <a:ext cx="2566670" cy="1711325"/>
          </a:xfrm>
          <a:prstGeom prst="rect">
            <a:avLst/>
          </a:prstGeom>
        </p:spPr>
      </p:pic>
      <p:pic>
        <p:nvPicPr>
          <p:cNvPr id="10" name="qq37aa.jpg" descr="id:2147497908;FounderCES"/>
          <p:cNvPicPr/>
          <p:nvPr/>
        </p:nvPicPr>
        <p:blipFill>
          <a:blip r:embed="rId5"/>
          <a:stretch>
            <a:fillRect/>
          </a:stretch>
        </p:blipFill>
        <p:spPr>
          <a:xfrm>
            <a:off x="7967414" y="3442217"/>
            <a:ext cx="1623695" cy="1739900"/>
          </a:xfrm>
          <a:prstGeom prst="rect">
            <a:avLst/>
          </a:prstGeom>
        </p:spPr>
      </p:pic>
      <p:sp>
        <p:nvSpPr>
          <p:cNvPr id="11" name="矩形 10"/>
          <p:cNvSpPr/>
          <p:nvPr/>
        </p:nvSpPr>
        <p:spPr>
          <a:xfrm>
            <a:off x="585880" y="5182117"/>
            <a:ext cx="5653342" cy="738664"/>
          </a:xfrm>
          <a:prstGeom prst="rect">
            <a:avLst/>
          </a:prstGeom>
        </p:spPr>
        <p:txBody>
          <a:bodyPr wrap="none">
            <a:spAutoFit/>
          </a:bodyPr>
          <a:lstStyle/>
          <a:p>
            <a:pPr algn="just">
              <a:lnSpc>
                <a:spcPct val="150000"/>
              </a:lnSpc>
              <a:spcAft>
                <a:spcPts val="0"/>
              </a:spcAft>
            </a:pPr>
            <a:r>
              <a:rPr lang="en-US" altLang="zh-CN" dirty="0">
                <a:solidFill>
                  <a:srgbClr val="ED028C"/>
                </a:solidFill>
                <a:cs typeface="Times New Roman" panose="02020603050405020304" pitchFamily="18" charset="0"/>
              </a:rPr>
              <a:t>We put the presents under the tree</a:t>
            </a:r>
            <a:r>
              <a:rPr lang="en-US" altLang="zh-CN" dirty="0">
                <a:solidFill>
                  <a:srgbClr val="ED028C"/>
                </a:solidFill>
                <a:latin typeface="宋体" panose="02010600030101010101" pitchFamily="2" charset="-122"/>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12" name="文本框 11"/>
          <p:cNvSpPr txBox="1"/>
          <p:nvPr/>
        </p:nvSpPr>
        <p:spPr>
          <a:xfrm>
            <a:off x="902004" y="1052736"/>
            <a:ext cx="423514" cy="523220"/>
          </a:xfrm>
          <a:prstGeom prst="rect">
            <a:avLst/>
          </a:prstGeom>
          <a:noFill/>
        </p:spPr>
        <p:txBody>
          <a:bodyPr wrap="none" rtlCol="0">
            <a:spAutoFit/>
          </a:bodyPr>
          <a:lstStyle/>
          <a:p>
            <a:pPr algn="ctr"/>
            <a:r>
              <a:rPr lang="en-US" altLang="zh-CN" dirty="0"/>
              <a:t>B</a:t>
            </a:r>
            <a:endParaRPr lang="zh-CN" altLang="en-US" sz="2800" b="1" kern="100" dirty="0">
              <a:solidFill>
                <a:srgbClr val="FF0000"/>
              </a:solidFill>
              <a:cs typeface="Times New Roman" panose="02020603050405020304" pitchFamily="18" charset="0"/>
            </a:endParaRPr>
          </a:p>
        </p:txBody>
      </p:sp>
      <p:sp>
        <p:nvSpPr>
          <p:cNvPr id="13" name="文本框 12"/>
          <p:cNvSpPr txBox="1"/>
          <p:nvPr/>
        </p:nvSpPr>
        <p:spPr>
          <a:xfrm>
            <a:off x="982546" y="3579730"/>
            <a:ext cx="423514" cy="523220"/>
          </a:xfrm>
          <a:prstGeom prst="rect">
            <a:avLst/>
          </a:prstGeom>
          <a:noFill/>
        </p:spPr>
        <p:txBody>
          <a:bodyPr wrap="none" rtlCol="0">
            <a:spAutoFit/>
          </a:bodyPr>
          <a:lstStyle/>
          <a:p>
            <a:pPr algn="ctr"/>
            <a:r>
              <a:rPr lang="en-US" altLang="zh-CN" dirty="0"/>
              <a:t>B</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8051759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1" grpId="0"/>
      <p:bldP spid="12" grpId="0"/>
      <p:bldP spid="1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406574" y="1275824"/>
            <a:ext cx="11485848" cy="656846"/>
          </a:xfrm>
        </p:spPr>
        <p:txBody>
          <a:bodyPr/>
          <a:lstStyle/>
          <a:p>
            <a:pPr hangingPunct="0">
              <a:spcAft>
                <a:spcPts val="0"/>
              </a:spcAft>
              <a:tabLst>
                <a:tab pos="630555" algn="l"/>
                <a:tab pos="3150870" algn="l"/>
                <a:tab pos="6391275" algn="l"/>
              </a:tabLst>
            </a:pPr>
            <a:r>
              <a:rPr lang="zh-CN" altLang="zh-CN" dirty="0"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qq37a.jpg" descr="id:2147497915;FounderCES"/>
          <p:cNvPicPr/>
          <p:nvPr/>
        </p:nvPicPr>
        <p:blipFill>
          <a:blip r:embed="rId2"/>
          <a:stretch>
            <a:fillRect/>
          </a:stretch>
        </p:blipFill>
        <p:spPr>
          <a:xfrm>
            <a:off x="2782838" y="1052736"/>
            <a:ext cx="1433830" cy="1724660"/>
          </a:xfrm>
          <a:prstGeom prst="rect">
            <a:avLst/>
          </a:prstGeom>
        </p:spPr>
      </p:pic>
      <p:pic>
        <p:nvPicPr>
          <p:cNvPr id="6" name="qq37.jpg" descr="id:2147497922;FounderCES"/>
          <p:cNvPicPr/>
          <p:nvPr/>
        </p:nvPicPr>
        <p:blipFill>
          <a:blip r:embed="rId3"/>
          <a:stretch>
            <a:fillRect/>
          </a:stretch>
        </p:blipFill>
        <p:spPr>
          <a:xfrm>
            <a:off x="7751390" y="1092247"/>
            <a:ext cx="1527810" cy="1680845"/>
          </a:xfrm>
          <a:prstGeom prst="rect">
            <a:avLst/>
          </a:prstGeom>
        </p:spPr>
      </p:pic>
      <p:sp>
        <p:nvSpPr>
          <p:cNvPr id="8" name="矩形 7"/>
          <p:cNvSpPr/>
          <p:nvPr/>
        </p:nvSpPr>
        <p:spPr>
          <a:xfrm>
            <a:off x="668728" y="2828275"/>
            <a:ext cx="5294398" cy="738664"/>
          </a:xfrm>
          <a:prstGeom prst="rect">
            <a:avLst/>
          </a:prstGeom>
        </p:spPr>
        <p:txBody>
          <a:bodyPr wrap="none">
            <a:spAutoFit/>
          </a:bodyPr>
          <a:lstStyle/>
          <a:p>
            <a:pPr algn="just">
              <a:lnSpc>
                <a:spcPct val="150000"/>
              </a:lnSpc>
              <a:spcAft>
                <a:spcPts val="0"/>
              </a:spcAft>
            </a:pPr>
            <a:r>
              <a:rPr lang="en-US" altLang="zh-CN" dirty="0">
                <a:solidFill>
                  <a:srgbClr val="ED028C"/>
                </a:solidFill>
                <a:cs typeface="Times New Roman" panose="02020603050405020304" pitchFamily="18" charset="0"/>
              </a:rPr>
              <a:t>Here’s a Christmas card for you</a:t>
            </a:r>
            <a:r>
              <a:rPr lang="en-US" altLang="zh-CN" dirty="0">
                <a:solidFill>
                  <a:srgbClr val="ED028C"/>
                </a:solidFill>
                <a:latin typeface="宋体" panose="02010600030101010101" pitchFamily="2" charset="-122"/>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9" name="文本框 8"/>
          <p:cNvSpPr txBox="1"/>
          <p:nvPr/>
        </p:nvSpPr>
        <p:spPr>
          <a:xfrm>
            <a:off x="1001638" y="1349394"/>
            <a:ext cx="444352" cy="523220"/>
          </a:xfrm>
          <a:prstGeom prst="rect">
            <a:avLst/>
          </a:prstGeom>
          <a:noFill/>
        </p:spPr>
        <p:txBody>
          <a:bodyPr wrap="none" rtlCol="0">
            <a:spAutoFit/>
          </a:bodyPr>
          <a:lstStyle/>
          <a:p>
            <a:pPr algn="ctr"/>
            <a:r>
              <a:rPr lang="en-US" altLang="zh-CN" dirty="0"/>
              <a:t>A</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11045138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34831"/>
          </a:xfrm>
        </p:spPr>
        <p:txBody>
          <a:bodyPr/>
          <a:lstStyle/>
          <a:p>
            <a:pPr hangingPunct="0">
              <a:spcAft>
                <a:spcPts val="0"/>
              </a:spcAft>
              <a:tabLst>
                <a:tab pos="630238" algn="l"/>
                <a:tab pos="1793875" algn="l"/>
                <a:tab pos="3149600" algn="l"/>
                <a:tab pos="6391275"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二、 判断每句中单词画线部分的发音是</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否</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相同。</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1793875" algn="l"/>
                <a:tab pos="314960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boy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j</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umps up and tries to get the orange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j</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uice.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1793875" algn="l"/>
                <a:tab pos="314960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p</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ncil n</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xt to the book is for you.</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1793875" algn="l"/>
                <a:tab pos="314960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i</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nally, they get the funny th</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i</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ng.</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1793875" algn="l"/>
                <a:tab pos="314960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get up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ear</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ly to go to the hospital. There’s something wrong with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1793875" algn="l"/>
                <a:tab pos="3149600" algn="l"/>
                <a:tab pos="639127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my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ear</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1793875" algn="l"/>
                <a:tab pos="314960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Mrs White b</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u</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ys some p</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u</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dding in the supermarket.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p:cNvSpPr txBox="1"/>
          <p:nvPr/>
        </p:nvSpPr>
        <p:spPr>
          <a:xfrm>
            <a:off x="868041" y="1484784"/>
            <a:ext cx="423514" cy="523220"/>
          </a:xfrm>
          <a:prstGeom prst="rect">
            <a:avLst/>
          </a:prstGeom>
          <a:noFill/>
        </p:spPr>
        <p:txBody>
          <a:bodyPr wrap="none" rtlCol="0">
            <a:spAutoFit/>
          </a:bodyPr>
          <a:lstStyle/>
          <a:p>
            <a:pPr algn="ctr"/>
            <a:r>
              <a:rPr lang="en-US" altLang="zh-CN" dirty="0"/>
              <a:t>T</a:t>
            </a:r>
            <a:endParaRPr lang="zh-CN" altLang="en-US" sz="2800" b="1" kern="100" dirty="0">
              <a:solidFill>
                <a:srgbClr val="FF0000"/>
              </a:solidFill>
              <a:cs typeface="Times New Roman" panose="02020603050405020304" pitchFamily="18" charset="0"/>
            </a:endParaRPr>
          </a:p>
        </p:txBody>
      </p:sp>
      <p:sp>
        <p:nvSpPr>
          <p:cNvPr id="4" name="文本框 3"/>
          <p:cNvSpPr txBox="1"/>
          <p:nvPr/>
        </p:nvSpPr>
        <p:spPr>
          <a:xfrm>
            <a:off x="910630" y="2115604"/>
            <a:ext cx="423514" cy="523220"/>
          </a:xfrm>
          <a:prstGeom prst="rect">
            <a:avLst/>
          </a:prstGeom>
          <a:noFill/>
        </p:spPr>
        <p:txBody>
          <a:bodyPr wrap="none" rtlCol="0">
            <a:spAutoFit/>
          </a:bodyPr>
          <a:lstStyle/>
          <a:p>
            <a:pPr algn="ctr"/>
            <a:r>
              <a:rPr lang="en-US" altLang="zh-CN" dirty="0"/>
              <a:t>T</a:t>
            </a:r>
            <a:endParaRPr lang="zh-CN" altLang="en-US" sz="2800" b="1" kern="100" dirty="0">
              <a:solidFill>
                <a:srgbClr val="FF0000"/>
              </a:solidFill>
              <a:cs typeface="Times New Roman" panose="02020603050405020304" pitchFamily="18" charset="0"/>
            </a:endParaRPr>
          </a:p>
        </p:txBody>
      </p:sp>
      <p:sp>
        <p:nvSpPr>
          <p:cNvPr id="5" name="文本框 4"/>
          <p:cNvSpPr txBox="1"/>
          <p:nvPr/>
        </p:nvSpPr>
        <p:spPr>
          <a:xfrm>
            <a:off x="910630" y="2755050"/>
            <a:ext cx="404278" cy="523220"/>
          </a:xfrm>
          <a:prstGeom prst="rect">
            <a:avLst/>
          </a:prstGeom>
          <a:noFill/>
        </p:spPr>
        <p:txBody>
          <a:bodyPr wrap="none" rtlCol="0">
            <a:spAutoFit/>
          </a:bodyPr>
          <a:lstStyle/>
          <a:p>
            <a:pPr algn="ctr"/>
            <a:r>
              <a:rPr lang="en-US" altLang="zh-CN" dirty="0"/>
              <a:t>F</a:t>
            </a:r>
            <a:endParaRPr lang="zh-CN" altLang="en-US" sz="2800" b="1" kern="100" dirty="0">
              <a:solidFill>
                <a:srgbClr val="FF0000"/>
              </a:solidFill>
              <a:cs typeface="Times New Roman" panose="02020603050405020304" pitchFamily="18" charset="0"/>
            </a:endParaRPr>
          </a:p>
        </p:txBody>
      </p:sp>
      <p:sp>
        <p:nvSpPr>
          <p:cNvPr id="6" name="文本框 5"/>
          <p:cNvSpPr txBox="1"/>
          <p:nvPr/>
        </p:nvSpPr>
        <p:spPr>
          <a:xfrm>
            <a:off x="949667" y="3429000"/>
            <a:ext cx="404278" cy="523220"/>
          </a:xfrm>
          <a:prstGeom prst="rect">
            <a:avLst/>
          </a:prstGeom>
          <a:noFill/>
        </p:spPr>
        <p:txBody>
          <a:bodyPr wrap="none" rtlCol="0">
            <a:spAutoFit/>
          </a:bodyPr>
          <a:lstStyle/>
          <a:p>
            <a:pPr algn="ctr"/>
            <a:r>
              <a:rPr lang="en-US" altLang="zh-CN" dirty="0"/>
              <a:t>F</a:t>
            </a:r>
            <a:endParaRPr lang="zh-CN" altLang="en-US" sz="2800" b="1" kern="100" dirty="0">
              <a:solidFill>
                <a:srgbClr val="FF0000"/>
              </a:solidFill>
              <a:cs typeface="Times New Roman" panose="02020603050405020304" pitchFamily="18" charset="0"/>
            </a:endParaRPr>
          </a:p>
        </p:txBody>
      </p:sp>
      <p:sp>
        <p:nvSpPr>
          <p:cNvPr id="7" name="文本框 6"/>
          <p:cNvSpPr txBox="1"/>
          <p:nvPr/>
        </p:nvSpPr>
        <p:spPr>
          <a:xfrm>
            <a:off x="956760" y="4687640"/>
            <a:ext cx="404278" cy="523220"/>
          </a:xfrm>
          <a:prstGeom prst="rect">
            <a:avLst/>
          </a:prstGeom>
          <a:noFill/>
        </p:spPr>
        <p:txBody>
          <a:bodyPr wrap="none" rtlCol="0">
            <a:spAutoFit/>
          </a:bodyPr>
          <a:lstStyle/>
          <a:p>
            <a:pPr algn="ctr"/>
            <a:r>
              <a:rPr lang="en-US" altLang="zh-CN" dirty="0"/>
              <a:t>F</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19287991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687448"/>
            <a:ext cx="11485848" cy="2677656"/>
          </a:xfrm>
        </p:spPr>
        <p:txBody>
          <a:bodyPr/>
          <a:lstStyle/>
          <a:p>
            <a:pPr hangingPunct="0">
              <a:spcAft>
                <a:spcPts val="0"/>
              </a:spcAft>
              <a:tabLst>
                <a:tab pos="630555" algn="l"/>
                <a:tab pos="3150870" algn="l"/>
                <a:tab pos="6391275" algn="l"/>
              </a:tabLst>
            </a:pPr>
            <a:r>
              <a:rPr lang="zh-CN" altLang="zh-CN"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三、 </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用所给单词的适当形式填空。</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—Let’s go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shop</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this afternoon.</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355600"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—OK. I’d like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buy</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cake.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Ben is my friend. I’ll send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present for his birthday</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BS02.eps" descr="id:2147497929;FounderCES"/>
          <p:cNvPicPr/>
          <p:nvPr/>
        </p:nvPicPr>
        <p:blipFill>
          <a:blip r:embed="rId2"/>
          <a:stretch>
            <a:fillRect/>
          </a:stretch>
        </p:blipFill>
        <p:spPr>
          <a:xfrm>
            <a:off x="378788" y="941328"/>
            <a:ext cx="7535545" cy="708660"/>
          </a:xfrm>
          <a:prstGeom prst="rect">
            <a:avLst/>
          </a:prstGeom>
        </p:spPr>
      </p:pic>
      <p:sp>
        <p:nvSpPr>
          <p:cNvPr id="4" name="文本框 3"/>
          <p:cNvSpPr txBox="1"/>
          <p:nvPr/>
        </p:nvSpPr>
        <p:spPr>
          <a:xfrm>
            <a:off x="2422886" y="2348880"/>
            <a:ext cx="1584088" cy="523220"/>
          </a:xfrm>
          <a:prstGeom prst="rect">
            <a:avLst/>
          </a:prstGeom>
          <a:noFill/>
        </p:spPr>
        <p:txBody>
          <a:bodyPr wrap="none" rtlCol="0">
            <a:spAutoFit/>
          </a:bodyPr>
          <a:lstStyle/>
          <a:p>
            <a:pPr algn="ctr"/>
            <a:r>
              <a:rPr lang="en-US" altLang="zh-CN" dirty="0"/>
              <a:t>shopping</a:t>
            </a:r>
            <a:endParaRPr lang="zh-CN" altLang="en-US" sz="2800" b="1" kern="100" dirty="0">
              <a:solidFill>
                <a:srgbClr val="FF0000"/>
              </a:solidFill>
              <a:cs typeface="Times New Roman" panose="02020603050405020304" pitchFamily="18" charset="0"/>
            </a:endParaRPr>
          </a:p>
        </p:txBody>
      </p:sp>
      <p:sp>
        <p:nvSpPr>
          <p:cNvPr id="5" name="文本框 4"/>
          <p:cNvSpPr txBox="1"/>
          <p:nvPr/>
        </p:nvSpPr>
        <p:spPr>
          <a:xfrm>
            <a:off x="3142878" y="3041170"/>
            <a:ext cx="1154483" cy="523220"/>
          </a:xfrm>
          <a:prstGeom prst="rect">
            <a:avLst/>
          </a:prstGeom>
          <a:noFill/>
        </p:spPr>
        <p:txBody>
          <a:bodyPr wrap="none" rtlCol="0">
            <a:spAutoFit/>
          </a:bodyPr>
          <a:lstStyle/>
          <a:p>
            <a:pPr algn="ctr"/>
            <a:r>
              <a:rPr lang="en-US" altLang="zh-CN" dirty="0"/>
              <a:t>to buy</a:t>
            </a:r>
            <a:endParaRPr lang="zh-CN" altLang="en-US" sz="2800" b="1" kern="100" dirty="0">
              <a:solidFill>
                <a:srgbClr val="FF0000"/>
              </a:solidFill>
              <a:cs typeface="Times New Roman" panose="02020603050405020304" pitchFamily="18" charset="0"/>
            </a:endParaRPr>
          </a:p>
        </p:txBody>
      </p:sp>
      <p:sp>
        <p:nvSpPr>
          <p:cNvPr id="6" name="文本框 5"/>
          <p:cNvSpPr txBox="1"/>
          <p:nvPr/>
        </p:nvSpPr>
        <p:spPr>
          <a:xfrm>
            <a:off x="4864167" y="3769876"/>
            <a:ext cx="784189" cy="523220"/>
          </a:xfrm>
          <a:prstGeom prst="rect">
            <a:avLst/>
          </a:prstGeom>
          <a:noFill/>
        </p:spPr>
        <p:txBody>
          <a:bodyPr wrap="none" rtlCol="0">
            <a:spAutoFit/>
          </a:bodyPr>
          <a:lstStyle/>
          <a:p>
            <a:pPr algn="ctr"/>
            <a:r>
              <a:rPr lang="en-US" altLang="zh-CN" dirty="0"/>
              <a:t>him</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13849120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677656"/>
          </a:xfrm>
        </p:spPr>
        <p:txBody>
          <a:bodyPr/>
          <a:lstStyle/>
          <a:p>
            <a:pPr hangingPunct="0">
              <a:spcAft>
                <a:spcPts val="0"/>
              </a:spcAft>
              <a:tabLst>
                <a:tab pos="444500" algn="l"/>
                <a:tab pos="630238" algn="l"/>
                <a:tab pos="3149600" algn="l"/>
                <a:tab pos="6391275" algn="l"/>
              </a:tabLst>
            </a:pP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Mike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put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some presents under the Christmas tree on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Christmas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44500" algn="l"/>
                <a:tab pos="630238" algn="l"/>
                <a:tab pos="3149600" algn="l"/>
                <a:tab pos="6391275" algn="l"/>
              </a:tabLst>
            </a:pP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final</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Christmas Day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come</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44500" algn="l"/>
                <a:tab pos="630238" algn="l"/>
                <a:tab pos="3149600" algn="l"/>
                <a:tab pos="6391275" algn="l"/>
              </a:tabLst>
            </a:pP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have a big dinner with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family at this festival.</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p:cNvSpPr txBox="1"/>
          <p:nvPr/>
        </p:nvSpPr>
        <p:spPr>
          <a:xfrm>
            <a:off x="1953390" y="810834"/>
            <a:ext cx="845104" cy="523220"/>
          </a:xfrm>
          <a:prstGeom prst="rect">
            <a:avLst/>
          </a:prstGeom>
          <a:noFill/>
        </p:spPr>
        <p:txBody>
          <a:bodyPr wrap="none" rtlCol="0">
            <a:spAutoFit/>
          </a:bodyPr>
          <a:lstStyle/>
          <a:p>
            <a:pPr algn="ctr"/>
            <a:r>
              <a:rPr lang="en-US" altLang="zh-CN" dirty="0"/>
              <a:t>puts</a:t>
            </a:r>
            <a:endParaRPr lang="zh-CN" altLang="en-US" sz="2800" b="1" kern="100" dirty="0">
              <a:solidFill>
                <a:srgbClr val="FF0000"/>
              </a:solidFill>
              <a:cs typeface="Times New Roman" panose="02020603050405020304" pitchFamily="18" charset="0"/>
            </a:endParaRPr>
          </a:p>
        </p:txBody>
      </p:sp>
      <p:sp>
        <p:nvSpPr>
          <p:cNvPr id="4" name="文本框 3"/>
          <p:cNvSpPr txBox="1"/>
          <p:nvPr/>
        </p:nvSpPr>
        <p:spPr>
          <a:xfrm>
            <a:off x="838622" y="2081100"/>
            <a:ext cx="1261885" cy="523220"/>
          </a:xfrm>
          <a:prstGeom prst="rect">
            <a:avLst/>
          </a:prstGeom>
          <a:noFill/>
        </p:spPr>
        <p:txBody>
          <a:bodyPr wrap="none" rtlCol="0">
            <a:spAutoFit/>
          </a:bodyPr>
          <a:lstStyle/>
          <a:p>
            <a:pPr algn="ctr"/>
            <a:r>
              <a:rPr lang="en-US" altLang="zh-CN" dirty="0"/>
              <a:t>Finally</a:t>
            </a:r>
            <a:endParaRPr lang="zh-CN" altLang="en-US" sz="2800" b="1" kern="100" dirty="0">
              <a:solidFill>
                <a:srgbClr val="FF0000"/>
              </a:solidFill>
              <a:cs typeface="Times New Roman" panose="02020603050405020304" pitchFamily="18" charset="0"/>
            </a:endParaRPr>
          </a:p>
        </p:txBody>
      </p:sp>
      <p:sp>
        <p:nvSpPr>
          <p:cNvPr id="5" name="文本框 4"/>
          <p:cNvSpPr txBox="1"/>
          <p:nvPr/>
        </p:nvSpPr>
        <p:spPr>
          <a:xfrm>
            <a:off x="6351163" y="2132856"/>
            <a:ext cx="1120821" cy="523220"/>
          </a:xfrm>
          <a:prstGeom prst="rect">
            <a:avLst/>
          </a:prstGeom>
          <a:noFill/>
        </p:spPr>
        <p:txBody>
          <a:bodyPr wrap="none" rtlCol="0">
            <a:spAutoFit/>
          </a:bodyPr>
          <a:lstStyle/>
          <a:p>
            <a:pPr algn="ctr"/>
            <a:r>
              <a:rPr lang="en-US" altLang="zh-CN" dirty="0"/>
              <a:t>comes</a:t>
            </a:r>
            <a:endParaRPr lang="zh-CN" altLang="en-US" sz="2800" b="1" kern="100" dirty="0">
              <a:solidFill>
                <a:srgbClr val="FF0000"/>
              </a:solidFill>
              <a:cs typeface="Times New Roman" panose="02020603050405020304" pitchFamily="18" charset="0"/>
            </a:endParaRPr>
          </a:p>
        </p:txBody>
      </p:sp>
      <p:sp>
        <p:nvSpPr>
          <p:cNvPr id="6" name="文本框 5"/>
          <p:cNvSpPr txBox="1"/>
          <p:nvPr/>
        </p:nvSpPr>
        <p:spPr>
          <a:xfrm>
            <a:off x="4894624" y="2755050"/>
            <a:ext cx="723276" cy="523220"/>
          </a:xfrm>
          <a:prstGeom prst="rect">
            <a:avLst/>
          </a:prstGeom>
          <a:noFill/>
        </p:spPr>
        <p:txBody>
          <a:bodyPr wrap="none" rtlCol="0">
            <a:spAutoFit/>
          </a:bodyPr>
          <a:lstStyle/>
          <a:p>
            <a:pPr algn="ctr"/>
            <a:r>
              <a:rPr lang="en-US" altLang="zh-CN" dirty="0"/>
              <a:t>our</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33318197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616648"/>
          </a:xfrm>
        </p:spPr>
        <p:txBody>
          <a:bodyPr/>
          <a:lstStyle/>
          <a:p>
            <a:pPr hangingPunct="0">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四、 按要求完成下列句子。</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Mike always writes a letter to Father Christmas before Christmas.</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改为一般疑问句</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Mike always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letter to Father Christmas before Christmas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 family usually have a good time on New Year’s Day.</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改为同义句</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 family usually have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 New Year’s Day.</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p:cNvSpPr txBox="1"/>
          <p:nvPr/>
        </p:nvSpPr>
        <p:spPr>
          <a:xfrm>
            <a:off x="618774" y="2780928"/>
            <a:ext cx="922048" cy="523220"/>
          </a:xfrm>
          <a:prstGeom prst="rect">
            <a:avLst/>
          </a:prstGeom>
          <a:noFill/>
        </p:spPr>
        <p:txBody>
          <a:bodyPr wrap="square" rtlCol="0">
            <a:spAutoFit/>
          </a:bodyPr>
          <a:lstStyle/>
          <a:p>
            <a:pPr algn="ctr"/>
            <a:r>
              <a:rPr lang="en-US" altLang="zh-CN" dirty="0"/>
              <a:t>Does</a:t>
            </a:r>
            <a:endParaRPr lang="zh-CN" altLang="en-US" sz="2800" b="1" kern="100" dirty="0">
              <a:solidFill>
                <a:srgbClr val="FF0000"/>
              </a:solidFill>
              <a:cs typeface="Times New Roman" panose="02020603050405020304" pitchFamily="18" charset="0"/>
            </a:endParaRPr>
          </a:p>
        </p:txBody>
      </p:sp>
      <p:sp>
        <p:nvSpPr>
          <p:cNvPr id="4" name="文本框 3"/>
          <p:cNvSpPr txBox="1"/>
          <p:nvPr/>
        </p:nvSpPr>
        <p:spPr>
          <a:xfrm>
            <a:off x="4883720" y="2780928"/>
            <a:ext cx="981359" cy="523220"/>
          </a:xfrm>
          <a:prstGeom prst="rect">
            <a:avLst/>
          </a:prstGeom>
          <a:noFill/>
        </p:spPr>
        <p:txBody>
          <a:bodyPr wrap="none" rtlCol="0">
            <a:spAutoFit/>
          </a:bodyPr>
          <a:lstStyle/>
          <a:p>
            <a:pPr algn="ctr"/>
            <a:r>
              <a:rPr lang="en-US" altLang="zh-CN" dirty="0"/>
              <a:t>write</a:t>
            </a:r>
            <a:endParaRPr lang="zh-CN" altLang="en-US" sz="2800" b="1" kern="100" dirty="0">
              <a:solidFill>
                <a:srgbClr val="FF0000"/>
              </a:solidFill>
              <a:cs typeface="Times New Roman" panose="02020603050405020304" pitchFamily="18" charset="0"/>
            </a:endParaRPr>
          </a:p>
        </p:txBody>
      </p:sp>
      <p:sp>
        <p:nvSpPr>
          <p:cNvPr id="5" name="文本框 4"/>
          <p:cNvSpPr txBox="1"/>
          <p:nvPr/>
        </p:nvSpPr>
        <p:spPr>
          <a:xfrm>
            <a:off x="4041534" y="4699266"/>
            <a:ext cx="1853392" cy="523220"/>
          </a:xfrm>
          <a:prstGeom prst="rect">
            <a:avLst/>
          </a:prstGeom>
          <a:noFill/>
        </p:spPr>
        <p:txBody>
          <a:bodyPr wrap="none" rtlCol="0">
            <a:spAutoFit/>
          </a:bodyPr>
          <a:lstStyle/>
          <a:p>
            <a:pPr algn="ctr"/>
            <a:r>
              <a:rPr lang="en-US" altLang="zh-CN" dirty="0"/>
              <a:t>a lot of fun</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1725438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54</TotalTime>
  <Words>1422</Words>
  <Application>Microsoft Office PowerPoint</Application>
  <PresentationFormat>自定义</PresentationFormat>
  <Paragraphs>148</Paragraphs>
  <Slides>19</Slides>
  <Notes>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19</vt:i4>
      </vt:variant>
    </vt:vector>
  </HeadingPairs>
  <TitlesOfParts>
    <vt:vector size="26" baseType="lpstr">
      <vt:lpstr>黑体</vt:lpstr>
      <vt:lpstr>楷体</vt:lpstr>
      <vt:lpstr>宋体</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Microsoft</cp:lastModifiedBy>
  <cp:revision>346</cp:revision>
  <dcterms:created xsi:type="dcterms:W3CDTF">2020-11-06T05:24:00Z</dcterms:created>
  <dcterms:modified xsi:type="dcterms:W3CDTF">2025-06-30T06:17:08Z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